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4" r:id="rId4"/>
    <p:sldId id="265" r:id="rId5"/>
    <p:sldId id="266" r:id="rId6"/>
    <p:sldId id="267" r:id="rId7"/>
    <p:sldId id="268" r:id="rId8"/>
    <p:sldId id="269" r:id="rId9"/>
    <p:sldId id="275" r:id="rId10"/>
  </p:sldIdLst>
  <p:sldSz cx="9144000" cy="5143500" type="screen16x9"/>
  <p:notesSz cx="6858000" cy="9144000"/>
  <p:custDataLst>
    <p:tags r:id="rId1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4676" autoAdjust="0"/>
  </p:normalViewPr>
  <p:slideViewPr>
    <p:cSldViewPr showGuides="1">
      <p:cViewPr varScale="1">
        <p:scale>
          <a:sx n="87" d="100"/>
          <a:sy n="87" d="100"/>
        </p:scale>
        <p:origin x="-780" y="-84"/>
      </p:cViewPr>
      <p:guideLst>
        <p:guide orient="horz" pos="1620"/>
        <p:guide orient="horz" pos="214"/>
        <p:guide orient="horz" pos="3026"/>
        <p:guide orient="horz" pos="2799"/>
        <p:guide pos="2880"/>
        <p:guide pos="204"/>
        <p:guide pos="5556"/>
        <p:guide pos="2653"/>
        <p:guide pos="31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4D2D9-3B3B-429A-9E89-34D1AEB6C48E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E1FCB-CB98-4632-B2DC-F0716ACC0A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4153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4D2D9-3B3B-429A-9E89-34D1AEB6C48E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E1FCB-CB98-4632-B2DC-F0716ACC0A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9778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4D2D9-3B3B-429A-9E89-34D1AEB6C48E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E1FCB-CB98-4632-B2DC-F0716ACC0A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4495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4D2D9-3B3B-429A-9E89-34D1AEB6C48E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E1FCB-CB98-4632-B2DC-F0716ACC0A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2531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4D2D9-3B3B-429A-9E89-34D1AEB6C48E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E1FCB-CB98-4632-B2DC-F0716ACC0A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45949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4D2D9-3B3B-429A-9E89-34D1AEB6C48E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E1FCB-CB98-4632-B2DC-F0716ACC0A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2818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4D2D9-3B3B-429A-9E89-34D1AEB6C48E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E1FCB-CB98-4632-B2DC-F0716ACC0A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8948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4D2D9-3B3B-429A-9E89-34D1AEB6C48E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E1FCB-CB98-4632-B2DC-F0716ACC0A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63856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4D2D9-3B3B-429A-9E89-34D1AEB6C48E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E1FCB-CB98-4632-B2DC-F0716ACC0A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61777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4D2D9-3B3B-429A-9E89-34D1AEB6C48E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E1FCB-CB98-4632-B2DC-F0716ACC0A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753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4D2D9-3B3B-429A-9E89-34D1AEB6C48E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E1FCB-CB98-4632-B2DC-F0716ACC0A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4591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4D2D9-3B3B-429A-9E89-34D1AEB6C48E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E1FCB-CB98-4632-B2DC-F0716ACC0A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9623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5.wdp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23478"/>
            <a:ext cx="84963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4000" b="1" dirty="0" smtClean="0">
                <a:solidFill>
                  <a:schemeClr val="tx2"/>
                </a:solidFill>
              </a:rPr>
              <a:t>α</a:t>
            </a:r>
            <a:r>
              <a:rPr lang="ru-RU" sz="4000" b="1" dirty="0" smtClean="0">
                <a:solidFill>
                  <a:schemeClr val="tx2"/>
                </a:solidFill>
              </a:rPr>
              <a:t>-, </a:t>
            </a:r>
            <a:r>
              <a:rPr lang="el-GR" sz="4000" b="1" dirty="0" smtClean="0">
                <a:solidFill>
                  <a:schemeClr val="tx2"/>
                </a:solidFill>
              </a:rPr>
              <a:t>β</a:t>
            </a:r>
            <a:r>
              <a:rPr lang="ru-RU" sz="4000" b="1" dirty="0" smtClean="0">
                <a:solidFill>
                  <a:schemeClr val="tx2"/>
                </a:solidFill>
              </a:rPr>
              <a:t>- и </a:t>
            </a:r>
            <a:r>
              <a:rPr lang="el-GR" sz="4000" b="1" dirty="0" smtClean="0">
                <a:solidFill>
                  <a:schemeClr val="tx2"/>
                </a:solidFill>
              </a:rPr>
              <a:t>γ</a:t>
            </a:r>
            <a:r>
              <a:rPr lang="ru-RU" sz="4000" b="1" dirty="0" smtClean="0">
                <a:solidFill>
                  <a:schemeClr val="tx2"/>
                </a:solidFill>
              </a:rPr>
              <a:t>- излучения.</a:t>
            </a:r>
          </a:p>
          <a:p>
            <a:pPr algn="ctr"/>
            <a:r>
              <a:rPr lang="ru-RU" sz="4000" b="1" dirty="0" smtClean="0">
                <a:solidFill>
                  <a:schemeClr val="tx2"/>
                </a:solidFill>
              </a:rPr>
              <a:t>Правила смещения при α- и β-распадах</a:t>
            </a:r>
            <a:endParaRPr lang="ru-RU" sz="40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http://demiart.ru/forum/uploads5/post-831943-126548088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654577"/>
            <a:ext cx="2016224" cy="178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http://dic.academic.ru/pictures/wiki/files/67/CNO_Cycle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http://dic.academic.ru/pictures/wiki/files/67/CNO_Cycle.svg"/>
          <p:cNvSpPr>
            <a:spLocks noChangeAspect="1" noChangeArrowheads="1"/>
          </p:cNvSpPr>
          <p:nvPr/>
        </p:nvSpPr>
        <p:spPr bwMode="auto">
          <a:xfrm>
            <a:off x="5796136" y="69954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802" t="155" r="8796" b="23905"/>
          <a:stretch/>
        </p:blipFill>
        <p:spPr>
          <a:xfrm>
            <a:off x="827584" y="2715764"/>
            <a:ext cx="2144755" cy="187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25150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35"/>
          <p:cNvGrpSpPr>
            <a:grpSpLocks/>
          </p:cNvGrpSpPr>
          <p:nvPr/>
        </p:nvGrpSpPr>
        <p:grpSpPr bwMode="auto">
          <a:xfrm>
            <a:off x="1059960" y="367076"/>
            <a:ext cx="1841500" cy="2019759"/>
            <a:chOff x="1285852" y="2451038"/>
            <a:chExt cx="1841513" cy="2170238"/>
          </a:xfrm>
        </p:grpSpPr>
        <p:sp>
          <p:nvSpPr>
            <p:cNvPr id="4" name="Овал 3"/>
            <p:cNvSpPr/>
            <p:nvPr/>
          </p:nvSpPr>
          <p:spPr>
            <a:xfrm>
              <a:off x="2357422" y="3286124"/>
              <a:ext cx="767297" cy="763648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" name="Овал 4"/>
            <p:cNvSpPr/>
            <p:nvPr/>
          </p:nvSpPr>
          <p:spPr>
            <a:xfrm>
              <a:off x="1822960" y="2451038"/>
              <a:ext cx="767297" cy="763648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" name="Овал 5"/>
            <p:cNvSpPr/>
            <p:nvPr/>
          </p:nvSpPr>
          <p:spPr>
            <a:xfrm>
              <a:off x="1447249" y="2571744"/>
              <a:ext cx="767297" cy="763648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1857356" y="3071810"/>
              <a:ext cx="767297" cy="763648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 rot="15907305">
              <a:off x="1287677" y="3419785"/>
              <a:ext cx="763648" cy="767297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2000232" y="3857628"/>
              <a:ext cx="767297" cy="763648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360068" y="2505233"/>
              <a:ext cx="767297" cy="763648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1946480" y="2657960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1654532" y="3697369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1362585" y="3103421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4" name="Группа 31"/>
          <p:cNvGrpSpPr>
            <a:grpSpLocks/>
          </p:cNvGrpSpPr>
          <p:nvPr/>
        </p:nvGrpSpPr>
        <p:grpSpPr bwMode="auto">
          <a:xfrm>
            <a:off x="1631461" y="779033"/>
            <a:ext cx="1571625" cy="1244065"/>
            <a:chOff x="1946480" y="3029177"/>
            <a:chExt cx="1570987" cy="1336383"/>
          </a:xfrm>
        </p:grpSpPr>
        <p:sp>
          <p:nvSpPr>
            <p:cNvPr id="15" name="Овал 14"/>
            <p:cNvSpPr/>
            <p:nvPr/>
          </p:nvSpPr>
          <p:spPr>
            <a:xfrm>
              <a:off x="2714612" y="3357562"/>
              <a:ext cx="802855" cy="816678"/>
            </a:xfrm>
            <a:prstGeom prst="ellipse">
              <a:avLst/>
            </a:prstGeom>
            <a:gradFill flip="none" rotWithShape="1">
              <a:gsLst>
                <a:gs pos="0">
                  <a:srgbClr val="FFF200"/>
                </a:gs>
                <a:gs pos="47000">
                  <a:srgbClr val="FF7A00"/>
                </a:gs>
                <a:gs pos="100000">
                  <a:srgbClr val="FF0300"/>
                </a:gs>
                <a:gs pos="100000">
                  <a:srgbClr val="4D0808"/>
                </a:gs>
              </a:gsLst>
              <a:lin ang="5400000" scaled="0"/>
              <a:tileRect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457388" y="3029177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384401" y="3697369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1946480" y="3177664"/>
              <a:ext cx="802855" cy="816678"/>
            </a:xfrm>
            <a:prstGeom prst="ellipse">
              <a:avLst/>
            </a:prstGeom>
            <a:gradFill flip="none" rotWithShape="1">
              <a:gsLst>
                <a:gs pos="0">
                  <a:srgbClr val="FFF200"/>
                </a:gs>
                <a:gs pos="47000">
                  <a:srgbClr val="FF7A00"/>
                </a:gs>
                <a:gs pos="100000">
                  <a:srgbClr val="FF0300"/>
                </a:gs>
                <a:gs pos="100000">
                  <a:srgbClr val="4D0808"/>
                </a:gs>
              </a:gsLst>
              <a:lin ang="5400000" scaled="0"/>
              <a:tileRect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7202291" y="1488656"/>
            <a:ext cx="73271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>α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640145" y="950351"/>
            <a:ext cx="7858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Ra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697864" y="985869"/>
            <a:ext cx="72809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Rn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2" name="Группа 35"/>
          <p:cNvGrpSpPr>
            <a:grpSpLocks/>
          </p:cNvGrpSpPr>
          <p:nvPr/>
        </p:nvGrpSpPr>
        <p:grpSpPr bwMode="auto">
          <a:xfrm>
            <a:off x="5663486" y="397037"/>
            <a:ext cx="1841500" cy="2019759"/>
            <a:chOff x="1285852" y="2451038"/>
            <a:chExt cx="1841513" cy="2170238"/>
          </a:xfrm>
        </p:grpSpPr>
        <p:sp>
          <p:nvSpPr>
            <p:cNvPr id="23" name="Овал 22"/>
            <p:cNvSpPr/>
            <p:nvPr/>
          </p:nvSpPr>
          <p:spPr>
            <a:xfrm>
              <a:off x="2357422" y="3286124"/>
              <a:ext cx="767297" cy="763648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1822960" y="2451038"/>
              <a:ext cx="767297" cy="763648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1447249" y="2571744"/>
              <a:ext cx="767297" cy="763648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1857356" y="3071810"/>
              <a:ext cx="767297" cy="763648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 rot="15907305">
              <a:off x="1287677" y="3419785"/>
              <a:ext cx="763648" cy="767297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2000232" y="3857628"/>
              <a:ext cx="767297" cy="763648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2360068" y="2505233"/>
              <a:ext cx="767297" cy="763648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1946480" y="2657960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1654532" y="3697369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1362585" y="3103421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33" name="Группа 31"/>
          <p:cNvGrpSpPr>
            <a:grpSpLocks/>
          </p:cNvGrpSpPr>
          <p:nvPr/>
        </p:nvGrpSpPr>
        <p:grpSpPr bwMode="auto">
          <a:xfrm>
            <a:off x="6234987" y="808994"/>
            <a:ext cx="1571625" cy="1244065"/>
            <a:chOff x="1946480" y="3029177"/>
            <a:chExt cx="1570987" cy="1336383"/>
          </a:xfrm>
        </p:grpSpPr>
        <p:sp>
          <p:nvSpPr>
            <p:cNvPr id="34" name="Овал 33"/>
            <p:cNvSpPr/>
            <p:nvPr/>
          </p:nvSpPr>
          <p:spPr>
            <a:xfrm>
              <a:off x="2714612" y="3357562"/>
              <a:ext cx="802855" cy="816678"/>
            </a:xfrm>
            <a:prstGeom prst="ellipse">
              <a:avLst/>
            </a:prstGeom>
            <a:gradFill flip="none" rotWithShape="1">
              <a:gsLst>
                <a:gs pos="0">
                  <a:srgbClr val="FFF200"/>
                </a:gs>
                <a:gs pos="47000">
                  <a:srgbClr val="FF7A00"/>
                </a:gs>
                <a:gs pos="100000">
                  <a:srgbClr val="FF0300"/>
                </a:gs>
                <a:gs pos="100000">
                  <a:srgbClr val="4D0808"/>
                </a:gs>
              </a:gsLst>
              <a:lin ang="5400000" scaled="0"/>
              <a:tileRect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2457388" y="3029177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2384401" y="3697369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7" name="Овал 36"/>
            <p:cNvSpPr/>
            <p:nvPr/>
          </p:nvSpPr>
          <p:spPr>
            <a:xfrm>
              <a:off x="1946480" y="3177664"/>
              <a:ext cx="802855" cy="816678"/>
            </a:xfrm>
            <a:prstGeom prst="ellipse">
              <a:avLst/>
            </a:prstGeom>
            <a:gradFill flip="none" rotWithShape="1">
              <a:gsLst>
                <a:gs pos="0">
                  <a:srgbClr val="FFF200"/>
                </a:gs>
                <a:gs pos="47000">
                  <a:srgbClr val="FF7A00"/>
                </a:gs>
                <a:gs pos="100000">
                  <a:srgbClr val="FF0300"/>
                </a:gs>
                <a:gs pos="100000">
                  <a:srgbClr val="4D0808"/>
                </a:gs>
              </a:gsLst>
              <a:lin ang="5400000" scaled="0"/>
              <a:tileRect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6243671" y="980312"/>
            <a:ext cx="7858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Ra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743626" y="2462039"/>
            <a:ext cx="23539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Радий </a:t>
            </a:r>
            <a:r>
              <a:rPr lang="ru-RU" sz="2400" dirty="0" smtClean="0"/>
              <a:t>— металл</a:t>
            </a:r>
            <a:endParaRPr lang="ru-RU" sz="2400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579279" y="2462039"/>
            <a:ext cx="31574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Радон </a:t>
            </a:r>
            <a:r>
              <a:rPr lang="ru-RU" sz="2400" dirty="0"/>
              <a:t>— инертный газ</a:t>
            </a: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24" t="67380" r="2206" b="7928"/>
          <a:stretch/>
        </p:blipFill>
        <p:spPr bwMode="auto">
          <a:xfrm>
            <a:off x="336902" y="3102927"/>
            <a:ext cx="8496301" cy="1367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27633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6 L 0.46302 -0.0034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00" y="-2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20" grpId="0"/>
      <p:bldP spid="20" grpId="1"/>
      <p:bldP spid="21" grpId="0"/>
      <p:bldP spid="38" grpId="0"/>
      <p:bldP spid="2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Прямоугольник 1023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7" name="TextBox 36"/>
              <p:cNvSpPr txBox="1"/>
              <p:nvPr/>
            </p:nvSpPr>
            <p:spPr>
              <a:xfrm>
                <a:off x="186292" y="2242497"/>
                <a:ext cx="4763535" cy="5979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Pre>
                      <m:sPrePr>
                        <m:ctrlPr>
                          <a:rPr lang="ru-RU" sz="320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</m:ctrlPr>
                      </m:sPrePr>
                      <m:sub>
                        <m:r>
                          <a:rPr lang="en-US" sz="3200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88</m:t>
                        </m:r>
                      </m:sub>
                      <m:sup>
                        <m:r>
                          <a:rPr lang="en-US" sz="3200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226</m:t>
                        </m:r>
                      </m:sup>
                      <m:e>
                        <m:r>
                          <a:rPr lang="en-US" sz="3200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𝑅𝑎</m:t>
                        </m:r>
                        <m:r>
                          <a:rPr lang="en-US" sz="3200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 → </m:t>
                        </m:r>
                        <m:sPre>
                          <m:sPrePr>
                            <m:ctrlPr>
                              <a:rPr lang="en-US" sz="3200" b="0" i="1" smtClean="0">
                                <a:solidFill>
                                  <a:srgbClr val="003366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PrePr>
                          <m:sub>
                            <m:r>
                              <a:rPr lang="en-US" sz="3200" b="0" i="1" smtClean="0">
                                <a:solidFill>
                                  <a:srgbClr val="003366"/>
                                </a:solidFill>
                                <a:latin typeface="Cambria Math"/>
                                <a:ea typeface="Cambria Math"/>
                              </a:rPr>
                              <m:t>86</m:t>
                            </m:r>
                          </m:sub>
                          <m:sup>
                            <m:r>
                              <a:rPr lang="en-US" sz="3200" b="0" i="1" smtClean="0">
                                <a:solidFill>
                                  <a:srgbClr val="003366"/>
                                </a:solidFill>
                                <a:latin typeface="Cambria Math"/>
                              </a:rPr>
                              <m:t>222</m:t>
                            </m:r>
                          </m:sup>
                          <m:e>
                            <m:r>
                              <a:rPr lang="en-US" sz="3200" b="0" i="1" smtClean="0">
                                <a:solidFill>
                                  <a:srgbClr val="003366"/>
                                </a:solidFill>
                                <a:latin typeface="Cambria Math"/>
                              </a:rPr>
                              <m:t>𝑅𝑛</m:t>
                            </m:r>
                            <m:r>
                              <a:rPr lang="en-US" sz="3200" b="0" i="1" smtClean="0">
                                <a:solidFill>
                                  <a:srgbClr val="003366"/>
                                </a:solidFill>
                                <a:latin typeface="Cambria Math"/>
                              </a:rPr>
                              <m:t>+ </m:t>
                            </m:r>
                            <m:sPre>
                              <m:sPrePr>
                                <m:ctrlPr>
                                  <a:rPr lang="en-US" sz="3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</m:ctrlPr>
                              </m:sPrePr>
                              <m:sub>
                                <m:r>
                                  <a:rPr lang="en-US" sz="3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sz="3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</m:sup>
                              <m:e>
                                <m:r>
                                  <a:rPr lang="en-US" sz="3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𝐻𝑒</m:t>
                                </m:r>
                              </m:e>
                            </m:sPre>
                          </m:e>
                        </m:sPre>
                      </m:e>
                    </m:sPre>
                  </m:oMath>
                </a14:m>
                <a:r>
                  <a:rPr lang="en-US" sz="3200" dirty="0" smtClean="0">
                    <a:solidFill>
                      <a:srgbClr val="003366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endParaRPr lang="ru-RU" sz="3200" dirty="0">
                  <a:solidFill>
                    <a:srgbClr val="00336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292" y="2242497"/>
                <a:ext cx="4763535" cy="597921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Прямая со стрелкой 37"/>
          <p:cNvCxnSpPr/>
          <p:nvPr/>
        </p:nvCxnSpPr>
        <p:spPr>
          <a:xfrm flipH="1">
            <a:off x="695853" y="1152083"/>
            <a:ext cx="1872206" cy="109041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H="1">
            <a:off x="2411761" y="1152083"/>
            <a:ext cx="156298" cy="109041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2568059" y="1152083"/>
            <a:ext cx="1153491" cy="109902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414572" y="678218"/>
            <a:ext cx="2306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Массовое число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363947" y="3867894"/>
            <a:ext cx="2408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Зарядовое число</a:t>
            </a:r>
            <a:endParaRPr lang="ru-RU" sz="2400" dirty="0">
              <a:solidFill>
                <a:srgbClr val="C00000"/>
              </a:solidFill>
            </a:endParaRPr>
          </a:p>
        </p:txBody>
      </p:sp>
      <p:cxnSp>
        <p:nvCxnSpPr>
          <p:cNvPr id="46" name="Прямая со стрелкой 45"/>
          <p:cNvCxnSpPr>
            <a:stCxn id="45" idx="0"/>
          </p:cNvCxnSpPr>
          <p:nvPr/>
        </p:nvCxnSpPr>
        <p:spPr>
          <a:xfrm flipH="1" flipV="1">
            <a:off x="674022" y="2910692"/>
            <a:ext cx="1894037" cy="95720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45" idx="0"/>
          </p:cNvCxnSpPr>
          <p:nvPr/>
        </p:nvCxnSpPr>
        <p:spPr>
          <a:xfrm flipH="1" flipV="1">
            <a:off x="2411761" y="2899793"/>
            <a:ext cx="156298" cy="9681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>
            <a:stCxn id="45" idx="0"/>
          </p:cNvCxnSpPr>
          <p:nvPr/>
        </p:nvCxnSpPr>
        <p:spPr>
          <a:xfrm flipV="1">
            <a:off x="2568059" y="2840418"/>
            <a:ext cx="1153491" cy="102747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4932362" y="327382"/>
            <a:ext cx="38877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Массовое </a:t>
            </a:r>
            <a:r>
              <a:rPr lang="ru-RU" dirty="0" smtClean="0"/>
              <a:t>число (</a:t>
            </a:r>
            <a:r>
              <a:rPr lang="ru-RU" i="1" dirty="0" smtClean="0">
                <a:solidFill>
                  <a:schemeClr val="tx2"/>
                </a:solidFill>
              </a:rPr>
              <a:t>А</a:t>
            </a:r>
            <a:r>
              <a:rPr lang="ru-RU" dirty="0" smtClean="0"/>
              <a:t>) </a:t>
            </a:r>
            <a:r>
              <a:rPr lang="ru-RU" dirty="0"/>
              <a:t>ядра атома данного химического элемента с точностью до целых чисел равно числу атомных единиц массы, содержащихся в массе этого ядра. 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915934" y="1890473"/>
            <a:ext cx="38877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Зарядовое </a:t>
            </a:r>
            <a:r>
              <a:rPr lang="ru-RU" dirty="0" smtClean="0"/>
              <a:t>число </a:t>
            </a:r>
            <a:r>
              <a:rPr lang="ru-RU" i="1" dirty="0" smtClean="0"/>
              <a:t>(</a:t>
            </a:r>
            <a:r>
              <a:rPr lang="en-US" i="1" dirty="0" smtClean="0">
                <a:solidFill>
                  <a:schemeClr val="tx2"/>
                </a:solidFill>
              </a:rPr>
              <a:t>Z</a:t>
            </a:r>
            <a:r>
              <a:rPr lang="ru-RU" i="1" dirty="0" smtClean="0"/>
              <a:t>)</a:t>
            </a:r>
            <a:r>
              <a:rPr lang="ru-RU" dirty="0" smtClean="0"/>
              <a:t> </a:t>
            </a:r>
            <a:r>
              <a:rPr lang="ru-RU" dirty="0"/>
              <a:t>ядра атома данного химического элемента равно числу элементарных электрических зарядов, содержащихся в заряде этого ядра. 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939306" y="3507259"/>
            <a:ext cx="38703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</a:t>
            </a:r>
            <a:r>
              <a:rPr lang="ru-RU" dirty="0" smtClean="0"/>
              <a:t> </a:t>
            </a:r>
            <a:r>
              <a:rPr lang="ru-RU" dirty="0"/>
              <a:t>процессе радиоактивного распада выполняются законы сохранения массового числа и заряда</a:t>
            </a:r>
          </a:p>
        </p:txBody>
      </p:sp>
    </p:spTree>
    <p:extLst>
      <p:ext uri="{BB962C8B-B14F-4D97-AF65-F5344CB8AC3E}">
        <p14:creationId xmlns:p14="http://schemas.microsoft.com/office/powerpoint/2010/main" xmlns="" val="386130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3" grpId="0"/>
      <p:bldP spid="45" grpId="0"/>
      <p:bldP spid="53" grpId="0"/>
      <p:bldP spid="54" grpId="0"/>
      <p:bldP spid="5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Rectangle 4"/>
              <p:cNvSpPr>
                <a:spLocks noChangeArrowheads="1"/>
              </p:cNvSpPr>
              <p:nvPr/>
            </p:nvSpPr>
            <p:spPr bwMode="auto">
              <a:xfrm>
                <a:off x="297894" y="-5460"/>
                <a:ext cx="8370676" cy="120552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252413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3600" normalizeH="0" baseline="0" dirty="0" smtClean="0">
                    <a:solidFill>
                      <a:srgbClr val="CC0000"/>
                    </a:solidFill>
                    <a:latin typeface="Calibri" pitchFamily="34" charset="0"/>
                    <a:ea typeface="Calibri" pitchFamily="34" charset="0"/>
                    <a:cs typeface="Calibri" pitchFamily="34" charset="0"/>
                  </a:rPr>
                  <a:t>Альфа-распад</a:t>
                </a:r>
                <a:r>
                  <a:rPr kumimoji="0" lang="ru-RU" sz="3600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latin typeface="Calibri" pitchFamily="34" charset="0"/>
                    <a:ea typeface="Calibri" pitchFamily="34" charset="0"/>
                    <a:cs typeface="Calibri" pitchFamily="34" charset="0"/>
                  </a:rPr>
                  <a:t> характеризуется вылетом ядра атома гелия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kumimoji="0" lang="ru-RU" sz="3600" i="1" cap="none" normalizeH="0" baseline="0" smtClean="0">
                            <a:ln>
                              <a:noFill/>
                            </a:ln>
                            <a:solidFill>
                              <a:srgbClr val="003366"/>
                            </a:solidFill>
                            <a:latin typeface="Cambria Math"/>
                            <a:cs typeface="Calibri" pitchFamily="34" charset="0"/>
                          </a:rPr>
                        </m:ctrlPr>
                      </m:sPrePr>
                      <m:sub>
                        <m:r>
                          <a:rPr kumimoji="0" lang="ru-RU" sz="3600" b="0" i="1" cap="none" normalizeH="0" baseline="0" smtClean="0">
                            <a:ln>
                              <a:noFill/>
                            </a:ln>
                            <a:solidFill>
                              <a:srgbClr val="003366"/>
                            </a:solidFill>
                            <a:latin typeface="Cambria Math"/>
                            <a:cs typeface="Calibri" pitchFamily="34" charset="0"/>
                          </a:rPr>
                          <m:t>2</m:t>
                        </m:r>
                      </m:sub>
                      <m:sup>
                        <m:r>
                          <a:rPr lang="ru-RU" sz="3600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4</m:t>
                        </m:r>
                      </m:sup>
                      <m:e>
                        <m:r>
                          <a:rPr lang="en-US" sz="3600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𝐻𝑒</m:t>
                        </m:r>
                      </m:e>
                    </m:sPre>
                  </m:oMath>
                </a14:m>
                <a:r>
                  <a:rPr kumimoji="0" lang="ru-RU" sz="3600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latin typeface="Calibri" pitchFamily="34" charset="0"/>
                    <a:cs typeface="Calibri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7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7894" y="-5460"/>
                <a:ext cx="8370676" cy="1205523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t="-7071" r="-2695" b="-1919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Группа 35"/>
          <p:cNvGrpSpPr>
            <a:grpSpLocks/>
          </p:cNvGrpSpPr>
          <p:nvPr/>
        </p:nvGrpSpPr>
        <p:grpSpPr bwMode="auto">
          <a:xfrm>
            <a:off x="1153305" y="1200063"/>
            <a:ext cx="1841500" cy="1838028"/>
            <a:chOff x="1285852" y="2451038"/>
            <a:chExt cx="1841513" cy="2170238"/>
          </a:xfrm>
        </p:grpSpPr>
        <p:sp>
          <p:nvSpPr>
            <p:cNvPr id="12" name="Овал 11"/>
            <p:cNvSpPr/>
            <p:nvPr/>
          </p:nvSpPr>
          <p:spPr>
            <a:xfrm>
              <a:off x="2357422" y="3286124"/>
              <a:ext cx="767297" cy="763648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1822960" y="2451038"/>
              <a:ext cx="767297" cy="763648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1447249" y="2571744"/>
              <a:ext cx="767297" cy="763648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1857356" y="3071810"/>
              <a:ext cx="767297" cy="763648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 rot="15907305">
              <a:off x="1287677" y="3419785"/>
              <a:ext cx="763648" cy="767297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000232" y="3857628"/>
              <a:ext cx="767297" cy="763648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360068" y="2505233"/>
              <a:ext cx="767297" cy="763648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1946480" y="2657960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1654532" y="3697369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1362585" y="3103421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2" name="Группа 31"/>
          <p:cNvGrpSpPr>
            <a:grpSpLocks/>
          </p:cNvGrpSpPr>
          <p:nvPr/>
        </p:nvGrpSpPr>
        <p:grpSpPr bwMode="auto">
          <a:xfrm>
            <a:off x="1724806" y="1612020"/>
            <a:ext cx="1571625" cy="1132128"/>
            <a:chOff x="1946480" y="3029177"/>
            <a:chExt cx="1570987" cy="1336383"/>
          </a:xfrm>
        </p:grpSpPr>
        <p:sp>
          <p:nvSpPr>
            <p:cNvPr id="23" name="Овал 22"/>
            <p:cNvSpPr/>
            <p:nvPr/>
          </p:nvSpPr>
          <p:spPr>
            <a:xfrm>
              <a:off x="2714612" y="3357562"/>
              <a:ext cx="802855" cy="816678"/>
            </a:xfrm>
            <a:prstGeom prst="ellipse">
              <a:avLst/>
            </a:prstGeom>
            <a:gradFill flip="none" rotWithShape="1">
              <a:gsLst>
                <a:gs pos="0">
                  <a:srgbClr val="FFF200"/>
                </a:gs>
                <a:gs pos="47000">
                  <a:srgbClr val="FF7A00"/>
                </a:gs>
                <a:gs pos="100000">
                  <a:srgbClr val="FF0300"/>
                </a:gs>
                <a:gs pos="100000">
                  <a:srgbClr val="4D0808"/>
                </a:gs>
              </a:gsLst>
              <a:lin ang="5400000" scaled="0"/>
              <a:tileRect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457388" y="3029177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384401" y="3697369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1946480" y="3177664"/>
              <a:ext cx="802855" cy="816678"/>
            </a:xfrm>
            <a:prstGeom prst="ellipse">
              <a:avLst/>
            </a:prstGeom>
            <a:gradFill flip="none" rotWithShape="1">
              <a:gsLst>
                <a:gs pos="0">
                  <a:srgbClr val="FFF200"/>
                </a:gs>
                <a:gs pos="47000">
                  <a:srgbClr val="FF7A00"/>
                </a:gs>
                <a:gs pos="100000">
                  <a:srgbClr val="FF0300"/>
                </a:gs>
                <a:gs pos="100000">
                  <a:srgbClr val="4D0808"/>
                </a:gs>
              </a:gsLst>
              <a:lin ang="5400000" scaled="0"/>
              <a:tileRect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7308304" y="2404083"/>
            <a:ext cx="73271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>α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1733490" y="1783337"/>
            <a:ext cx="7858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Pu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1971699" y="1806823"/>
            <a:ext cx="5000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1" name="TextBox 30"/>
              <p:cNvSpPr txBox="1"/>
              <p:nvPr/>
            </p:nvSpPr>
            <p:spPr>
              <a:xfrm>
                <a:off x="2616777" y="2892283"/>
                <a:ext cx="3965045" cy="657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Pre>
                      <m:sPrePr>
                        <m:ctrlPr>
                          <a:rPr lang="ru-RU" sz="360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</m:ctrlPr>
                      </m:sPrePr>
                      <m:sub>
                        <m:r>
                          <a:rPr lang="en-US" sz="3600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𝑍</m:t>
                        </m:r>
                      </m:sub>
                      <m:sup>
                        <m:r>
                          <a:rPr lang="en-US" sz="3600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𝐴</m:t>
                        </m:r>
                      </m:sup>
                      <m:e>
                        <m:r>
                          <a:rPr lang="en-US" sz="3600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𝑋</m:t>
                        </m:r>
                        <m:r>
                          <a:rPr lang="en-US" sz="3600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 → </m:t>
                        </m:r>
                        <m:sPre>
                          <m:sPrePr>
                            <m:ctrlPr>
                              <a:rPr lang="en-US" sz="3600" b="0" i="1" smtClean="0">
                                <a:solidFill>
                                  <a:srgbClr val="003366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PrePr>
                          <m:sub>
                            <m:r>
                              <a:rPr lang="en-US" sz="3600" b="0" i="1" smtClean="0">
                                <a:solidFill>
                                  <a:srgbClr val="003366"/>
                                </a:solidFill>
                                <a:latin typeface="Cambria Math"/>
                                <a:ea typeface="Cambria Math"/>
                              </a:rPr>
                              <m:t>𝑍</m:t>
                            </m:r>
                            <m:r>
                              <a:rPr lang="en-US" sz="3600" b="0" i="1" smtClean="0">
                                <a:solidFill>
                                  <a:srgbClr val="003366"/>
                                </a:solidFill>
                                <a:latin typeface="Cambria Math"/>
                                <a:ea typeface="Cambria Math"/>
                              </a:rPr>
                              <m:t>−2</m:t>
                            </m:r>
                          </m:sub>
                          <m:sup>
                            <m:r>
                              <a:rPr lang="en-US" sz="3600" b="0" i="1" smtClean="0">
                                <a:solidFill>
                                  <a:srgbClr val="003366"/>
                                </a:solidFill>
                                <a:latin typeface="Cambria Math"/>
                              </a:rPr>
                              <m:t>𝐴</m:t>
                            </m:r>
                            <m:r>
                              <a:rPr lang="en-US" sz="3600" b="0" i="1" smtClean="0">
                                <a:solidFill>
                                  <a:srgbClr val="003366"/>
                                </a:solidFill>
                                <a:latin typeface="Cambria Math"/>
                              </a:rPr>
                              <m:t>−4</m:t>
                            </m:r>
                          </m:sup>
                          <m:e>
                            <m:r>
                              <a:rPr lang="en-US" sz="3600" b="0" i="1" smtClean="0">
                                <a:solidFill>
                                  <a:srgbClr val="003366"/>
                                </a:solidFill>
                                <a:latin typeface="Cambria Math"/>
                              </a:rPr>
                              <m:t>𝑌</m:t>
                            </m:r>
                            <m:r>
                              <a:rPr lang="en-US" sz="3600" b="0" i="1" smtClean="0">
                                <a:solidFill>
                                  <a:srgbClr val="003366"/>
                                </a:solidFill>
                                <a:latin typeface="Cambria Math"/>
                              </a:rPr>
                              <m:t>+ </m:t>
                            </m:r>
                            <m:sPre>
                              <m:sPrePr>
                                <m:ctrlPr>
                                  <a:rPr lang="en-US" sz="36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</m:ctrlPr>
                              </m:sPrePr>
                              <m:sub>
                                <m:r>
                                  <a:rPr lang="en-US" sz="36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sz="36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</m:sup>
                              <m:e>
                                <m:r>
                                  <a:rPr lang="en-US" sz="36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𝐻𝑒</m:t>
                                </m:r>
                              </m:e>
                            </m:sPre>
                          </m:e>
                        </m:sPre>
                      </m:e>
                    </m:sPre>
                  </m:oMath>
                </a14:m>
                <a:r>
                  <a:rPr lang="en-US" sz="3600" dirty="0" smtClean="0">
                    <a:solidFill>
                      <a:srgbClr val="003366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endParaRPr lang="ru-RU" sz="3600" dirty="0">
                  <a:solidFill>
                    <a:srgbClr val="00336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6777" y="2892283"/>
                <a:ext cx="3965045" cy="657296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72202" y="3485850"/>
            <a:ext cx="31213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Calibri" pitchFamily="34" charset="0"/>
                <a:cs typeface="Calibri" pitchFamily="34" charset="0"/>
              </a:rPr>
              <a:t>Особенности распада:</a:t>
            </a:r>
            <a:endParaRPr lang="ru-RU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6989" y="3838277"/>
            <a:ext cx="1631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i="1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ru-RU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&gt; 200;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72202" y="4155926"/>
            <a:ext cx="23932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tx1"/>
              </a:buClr>
              <a:buFont typeface="+mj-lt"/>
              <a:buAutoNum type="arabicParenR" startAt="2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2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≤ </a:t>
            </a:r>
            <a:r>
              <a:rPr lang="en-US" sz="2400" i="1" dirty="0">
                <a:latin typeface="Calibri" pitchFamily="34" charset="0"/>
                <a:cs typeface="Calibri" pitchFamily="34" charset="0"/>
              </a:rPr>
              <a:t>W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≤ 9 </a:t>
            </a:r>
            <a:r>
              <a:rPr lang="ru-RU" sz="2400" dirty="0" smtClean="0">
                <a:latin typeface="Calibri" pitchFamily="34" charset="0"/>
                <a:cs typeface="Calibri" pitchFamily="34" charset="0"/>
              </a:rPr>
              <a:t>МэВ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;</a:t>
            </a:r>
            <a:endParaRPr lang="ru-RU" sz="2400" dirty="0">
              <a:latin typeface="Calibri" pitchFamily="34" charset="0"/>
              <a:cs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Прямоугольник 4"/>
              <p:cNvSpPr/>
              <p:nvPr/>
            </p:nvSpPr>
            <p:spPr>
              <a:xfrm>
                <a:off x="454075" y="4443958"/>
                <a:ext cx="611884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+mj-lt"/>
                  <a:buAutoNum type="arabicParenR" startAt="3"/>
                </a:pPr>
                <a:r>
                  <a:rPr lang="en-US" sz="2400" dirty="0"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US" sz="2400" i="1" dirty="0">
                    <a:latin typeface="Calibri" pitchFamily="34" charset="0"/>
                    <a:cs typeface="Calibri" pitchFamily="34" charset="0"/>
                  </a:rPr>
                  <a:t>W</a:t>
                </a:r>
                <a:r>
                  <a:rPr lang="en-US" sz="2400" dirty="0"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ru-RU" sz="2400" dirty="0">
                    <a:latin typeface="Calibri" pitchFamily="34" charset="0"/>
                    <a:cs typeface="Calibri" pitchFamily="34" charset="0"/>
                  </a:rPr>
                  <a:t>и </a:t>
                </a:r>
                <a14:m>
                  <m:oMath xmlns:m="http://schemas.openxmlformats.org/officeDocument/2006/math">
                    <m:r>
                      <a:rPr lang="ru-RU" sz="2400" i="1">
                        <a:latin typeface="Cambria Math"/>
                        <a:ea typeface="Cambria Math"/>
                      </a:rPr>
                      <m:t>𝜗</m:t>
                    </m:r>
                  </m:oMath>
                </a14:m>
                <a:r>
                  <a:rPr lang="ru-RU" sz="2400" dirty="0">
                    <a:latin typeface="Calibri" pitchFamily="34" charset="0"/>
                    <a:cs typeface="Calibri" pitchFamily="34" charset="0"/>
                  </a:rPr>
                  <a:t> частиц в пучке близки друг к </a:t>
                </a:r>
                <a:r>
                  <a:rPr lang="ru-RU" sz="2400" dirty="0" smtClean="0">
                    <a:latin typeface="Calibri" pitchFamily="34" charset="0"/>
                    <a:cs typeface="Calibri" pitchFamily="34" charset="0"/>
                  </a:rPr>
                  <a:t>другу</a:t>
                </a:r>
                <a:r>
                  <a:rPr lang="en-US" sz="2400" dirty="0">
                    <a:latin typeface="Calibri" pitchFamily="34" charset="0"/>
                    <a:cs typeface="Calibri" pitchFamily="34" charset="0"/>
                  </a:rPr>
                  <a:t>.</a:t>
                </a:r>
                <a:endParaRPr lang="ru-RU" sz="2400" dirty="0"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075" y="4443958"/>
                <a:ext cx="6118842" cy="461665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1494" t="-11842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12208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6 L 0.46302 -0.0034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00" y="-20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7" grpId="0"/>
      <p:bldP spid="28" grpId="0"/>
      <p:bldP spid="28" grpId="1"/>
      <p:bldP spid="29" grpId="0"/>
      <p:bldP spid="31" grpId="0" animBg="1"/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Овал 25"/>
          <p:cNvSpPr/>
          <p:nvPr/>
        </p:nvSpPr>
        <p:spPr>
          <a:xfrm>
            <a:off x="4314867" y="2309145"/>
            <a:ext cx="304750" cy="295422"/>
          </a:xfrm>
          <a:prstGeom prst="ellipse">
            <a:avLst/>
          </a:prstGeom>
          <a:gradFill flip="none" rotWithShape="1">
            <a:gsLst>
              <a:gs pos="0">
                <a:srgbClr val="FFF200"/>
              </a:gs>
              <a:gs pos="47000">
                <a:srgbClr val="FF7A00"/>
              </a:gs>
              <a:gs pos="100000">
                <a:srgbClr val="FF0300"/>
              </a:gs>
              <a:gs pos="100000">
                <a:srgbClr val="4D0808"/>
              </a:gs>
            </a:gsLst>
            <a:lin ang="5400000" scaled="0"/>
            <a:tileRect/>
          </a:gra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41481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CC0000"/>
                </a:solidFill>
                <a:latin typeface="Calibri" pitchFamily="34" charset="0"/>
                <a:cs typeface="Calibri" pitchFamily="34" charset="0"/>
              </a:rPr>
              <a:t>Бета-распад</a:t>
            </a:r>
            <a:r>
              <a:rPr lang="ru-RU" sz="3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3600" dirty="0">
                <a:latin typeface="Calibri" pitchFamily="34" charset="0"/>
                <a:cs typeface="Calibri" pitchFamily="34" charset="0"/>
              </a:rPr>
              <a:t>состоит в том, что ядра самопроизвольно испускают электрон.</a:t>
            </a:r>
          </a:p>
        </p:txBody>
      </p:sp>
      <p:sp>
        <p:nvSpPr>
          <p:cNvPr id="5" name="Овал 4"/>
          <p:cNvSpPr/>
          <p:nvPr/>
        </p:nvSpPr>
        <p:spPr>
          <a:xfrm>
            <a:off x="4292650" y="2075913"/>
            <a:ext cx="656957" cy="496558"/>
          </a:xfrm>
          <a:prstGeom prst="ellipse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348022" y="2075913"/>
            <a:ext cx="584556" cy="530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/>
              <a:t>-</a:t>
            </a:r>
          </a:p>
        </p:txBody>
      </p:sp>
      <p:sp>
        <p:nvSpPr>
          <p:cNvPr id="7" name="Овал 6"/>
          <p:cNvSpPr/>
          <p:nvPr/>
        </p:nvSpPr>
        <p:spPr>
          <a:xfrm>
            <a:off x="4364088" y="2022334"/>
            <a:ext cx="656957" cy="606906"/>
          </a:xfrm>
          <a:prstGeom prst="ellipse">
            <a:avLst/>
          </a:prstGeom>
          <a:gradFill flip="none" rotWithShape="1">
            <a:gsLst>
              <a:gs pos="0">
                <a:srgbClr val="FFF200"/>
              </a:gs>
              <a:gs pos="47000">
                <a:srgbClr val="FF7A00"/>
              </a:gs>
              <a:gs pos="100000">
                <a:srgbClr val="FF0300"/>
              </a:gs>
              <a:gs pos="100000">
                <a:srgbClr val="4D0808"/>
              </a:gs>
            </a:gsLst>
            <a:lin ang="5400000" scaled="0"/>
            <a:tileRect/>
          </a:gra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8" name="Группа 35"/>
          <p:cNvGrpSpPr>
            <a:grpSpLocks/>
          </p:cNvGrpSpPr>
          <p:nvPr/>
        </p:nvGrpSpPr>
        <p:grpSpPr bwMode="auto">
          <a:xfrm>
            <a:off x="3086701" y="1396067"/>
            <a:ext cx="1660139" cy="1612696"/>
            <a:chOff x="1285852" y="2451038"/>
            <a:chExt cx="2028792" cy="2170238"/>
          </a:xfrm>
        </p:grpSpPr>
        <p:grpSp>
          <p:nvGrpSpPr>
            <p:cNvPr id="9" name="Группа 35"/>
            <p:cNvGrpSpPr>
              <a:grpSpLocks/>
            </p:cNvGrpSpPr>
            <p:nvPr/>
          </p:nvGrpSpPr>
          <p:grpSpPr bwMode="auto">
            <a:xfrm>
              <a:off x="1285852" y="2451038"/>
              <a:ext cx="1841513" cy="2170238"/>
              <a:chOff x="1285852" y="2451038"/>
              <a:chExt cx="1841513" cy="2170238"/>
            </a:xfrm>
          </p:grpSpPr>
          <p:sp>
            <p:nvSpPr>
              <p:cNvPr id="13" name="Овал 12"/>
              <p:cNvSpPr/>
              <p:nvPr/>
            </p:nvSpPr>
            <p:spPr>
              <a:xfrm>
                <a:off x="2357422" y="3286124"/>
                <a:ext cx="767297" cy="763648"/>
              </a:xfrm>
              <a:prstGeom prst="ellipse">
                <a:avLst/>
              </a:prstGeom>
              <a:gradFill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5400000" scaled="0"/>
              </a:gradFill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/>
              <p:cNvSpPr/>
              <p:nvPr/>
            </p:nvSpPr>
            <p:spPr>
              <a:xfrm>
                <a:off x="1822960" y="2451038"/>
                <a:ext cx="767297" cy="763648"/>
              </a:xfrm>
              <a:prstGeom prst="ellipse">
                <a:avLst/>
              </a:prstGeom>
              <a:gradFill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5400000" scaled="0"/>
              </a:gradFill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5" name="Овал 14"/>
              <p:cNvSpPr/>
              <p:nvPr/>
            </p:nvSpPr>
            <p:spPr>
              <a:xfrm>
                <a:off x="1447249" y="2571744"/>
                <a:ext cx="767297" cy="763648"/>
              </a:xfrm>
              <a:prstGeom prst="ellipse">
                <a:avLst/>
              </a:prstGeom>
              <a:gradFill>
                <a:gsLst>
                  <a:gs pos="0">
                    <a:srgbClr val="FFC0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6" name="Овал 15"/>
              <p:cNvSpPr/>
              <p:nvPr/>
            </p:nvSpPr>
            <p:spPr>
              <a:xfrm>
                <a:off x="1857356" y="3071810"/>
                <a:ext cx="767297" cy="763648"/>
              </a:xfrm>
              <a:prstGeom prst="ellipse">
                <a:avLst/>
              </a:prstGeom>
              <a:gradFill>
                <a:gsLst>
                  <a:gs pos="0">
                    <a:srgbClr val="FFC0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7" name="Овал 16"/>
              <p:cNvSpPr/>
              <p:nvPr/>
            </p:nvSpPr>
            <p:spPr>
              <a:xfrm rot="15907305">
                <a:off x="1287677" y="3419785"/>
                <a:ext cx="763648" cy="767297"/>
              </a:xfrm>
              <a:prstGeom prst="ellipse">
                <a:avLst/>
              </a:prstGeom>
              <a:gradFill>
                <a:gsLst>
                  <a:gs pos="0">
                    <a:srgbClr val="FFC0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/>
              <p:cNvSpPr/>
              <p:nvPr/>
            </p:nvSpPr>
            <p:spPr>
              <a:xfrm>
                <a:off x="2000232" y="3857628"/>
                <a:ext cx="767297" cy="763648"/>
              </a:xfrm>
              <a:prstGeom prst="ellipse">
                <a:avLst/>
              </a:prstGeom>
              <a:gradFill>
                <a:gsLst>
                  <a:gs pos="0">
                    <a:srgbClr val="FFC0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9" name="Овал 18"/>
              <p:cNvSpPr/>
              <p:nvPr/>
            </p:nvSpPr>
            <p:spPr>
              <a:xfrm>
                <a:off x="2360068" y="2505233"/>
                <a:ext cx="767297" cy="763648"/>
              </a:xfrm>
              <a:prstGeom prst="ellipse">
                <a:avLst/>
              </a:prstGeom>
              <a:gradFill>
                <a:gsLst>
                  <a:gs pos="0">
                    <a:srgbClr val="FFC0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0" name="Овал 19"/>
              <p:cNvSpPr/>
              <p:nvPr/>
            </p:nvSpPr>
            <p:spPr>
              <a:xfrm>
                <a:off x="1946480" y="2657960"/>
                <a:ext cx="802855" cy="668191"/>
              </a:xfrm>
              <a:prstGeom prst="ellipse">
                <a:avLst/>
              </a:prstGeom>
              <a:gradFill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5400000" scaled="0"/>
              </a:gradFill>
              <a:scene3d>
                <a:camera prst="orthographicFront" fov="0">
                  <a:rot lat="0" lon="0" rev="0"/>
                </a:camera>
                <a:lightRig rig="contrasting" dir="t">
                  <a:rot lat="0" lon="0" rev="1500000"/>
                </a:lightRig>
              </a:scene3d>
              <a:sp3d extrusionH="127000" prstMaterial="powder">
                <a:bevelT w="50800" h="63500"/>
              </a:sp3d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/>
              <p:cNvSpPr/>
              <p:nvPr/>
            </p:nvSpPr>
            <p:spPr>
              <a:xfrm>
                <a:off x="1654532" y="3697369"/>
                <a:ext cx="802855" cy="668191"/>
              </a:xfrm>
              <a:prstGeom prst="ellipse">
                <a:avLst/>
              </a:prstGeom>
              <a:gradFill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5400000" scaled="0"/>
              </a:gradFill>
              <a:scene3d>
                <a:camera prst="orthographicFront" fov="0">
                  <a:rot lat="0" lon="0" rev="0"/>
                </a:camera>
                <a:lightRig rig="contrasting" dir="t">
                  <a:rot lat="0" lon="0" rev="1500000"/>
                </a:lightRig>
              </a:scene3d>
              <a:sp3d extrusionH="127000" prstMaterial="powder">
                <a:bevelT w="50800" h="63500"/>
              </a:sp3d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2" name="Овал 21"/>
              <p:cNvSpPr/>
              <p:nvPr/>
            </p:nvSpPr>
            <p:spPr>
              <a:xfrm>
                <a:off x="1362585" y="3103421"/>
                <a:ext cx="802855" cy="668191"/>
              </a:xfrm>
              <a:prstGeom prst="ellipse">
                <a:avLst/>
              </a:prstGeom>
              <a:gradFill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5400000" scaled="0"/>
              </a:gradFill>
              <a:scene3d>
                <a:camera prst="orthographicFront" fov="0">
                  <a:rot lat="0" lon="0" rev="0"/>
                </a:camera>
                <a:lightRig rig="contrasting" dir="t">
                  <a:rot lat="0" lon="0" rev="1500000"/>
                </a:lightRig>
              </a:scene3d>
              <a:sp3d extrusionH="127000" prstMaterial="powder">
                <a:bevelT w="50800" h="63500"/>
              </a:sp3d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10" name="Овал 9"/>
            <p:cNvSpPr/>
            <p:nvPr/>
          </p:nvSpPr>
          <p:spPr>
            <a:xfrm>
              <a:off x="2511789" y="3000372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2438802" y="3668564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000881" y="3148859"/>
              <a:ext cx="802855" cy="816678"/>
            </a:xfrm>
            <a:prstGeom prst="ellipse">
              <a:avLst/>
            </a:prstGeom>
            <a:gradFill flip="none" rotWithShape="1">
              <a:gsLst>
                <a:gs pos="0">
                  <a:srgbClr val="FFF200"/>
                </a:gs>
                <a:gs pos="47000">
                  <a:srgbClr val="FF7A00"/>
                </a:gs>
                <a:gs pos="100000">
                  <a:srgbClr val="FF0300"/>
                </a:gs>
                <a:gs pos="100000">
                  <a:srgbClr val="4D0808"/>
                </a:gs>
              </a:gsLst>
              <a:lin ang="5400000" scaled="0"/>
              <a:tileRect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3737564" y="1857360"/>
            <a:ext cx="40919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K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3602506" y="1857360"/>
            <a:ext cx="885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Ca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8" name="TextBox 27"/>
              <p:cNvSpPr txBox="1"/>
              <p:nvPr/>
            </p:nvSpPr>
            <p:spPr>
              <a:xfrm>
                <a:off x="2603890" y="3147814"/>
                <a:ext cx="3965045" cy="6601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Pre>
                      <m:sPrePr>
                        <m:ctrlPr>
                          <a:rPr lang="ru-RU" sz="360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</m:ctrlPr>
                      </m:sPrePr>
                      <m:sub>
                        <m:r>
                          <a:rPr lang="en-US" sz="3600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𝑍</m:t>
                        </m:r>
                      </m:sub>
                      <m:sup>
                        <m:r>
                          <a:rPr lang="en-US" sz="3600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𝐴</m:t>
                        </m:r>
                      </m:sup>
                      <m:e>
                        <m:r>
                          <a:rPr lang="en-US" sz="3600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𝑋</m:t>
                        </m:r>
                        <m:r>
                          <a:rPr lang="en-US" sz="3600" b="0" i="1" smtClean="0">
                            <a:solidFill>
                              <a:srgbClr val="003366"/>
                            </a:solidFill>
                            <a:latin typeface="Cambria Math"/>
                            <a:ea typeface="Cambria Math"/>
                          </a:rPr>
                          <m:t>→</m:t>
                        </m:r>
                        <m:sPre>
                          <m:sPrePr>
                            <m:ctrlPr>
                              <a:rPr lang="en-US" sz="3600" b="0" i="1" smtClean="0">
                                <a:solidFill>
                                  <a:srgbClr val="003366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PrePr>
                          <m:sub>
                            <m:r>
                              <a:rPr lang="en-US" sz="3600" b="0" i="1" smtClean="0">
                                <a:solidFill>
                                  <a:srgbClr val="003366"/>
                                </a:solidFill>
                                <a:latin typeface="Cambria Math"/>
                                <a:ea typeface="Cambria Math"/>
                              </a:rPr>
                              <m:t>𝑍</m:t>
                            </m:r>
                            <m:r>
                              <a:rPr lang="ru-RU" sz="3600" b="0" i="1" smtClean="0">
                                <a:solidFill>
                                  <a:srgbClr val="003366"/>
                                </a:solidFill>
                                <a:latin typeface="Cambria Math"/>
                                <a:ea typeface="Cambria Math"/>
                              </a:rPr>
                              <m:t>+1</m:t>
                            </m:r>
                          </m:sub>
                          <m:sup>
                            <m:r>
                              <a:rPr lang="en-US" sz="3600" b="0" i="1" smtClean="0">
                                <a:solidFill>
                                  <a:srgbClr val="003366"/>
                                </a:solidFill>
                                <a:latin typeface="Cambria Math"/>
                              </a:rPr>
                              <m:t>𝐴</m:t>
                            </m:r>
                          </m:sup>
                          <m:e>
                            <m:r>
                              <a:rPr lang="en-US" sz="3600" b="0" i="1" smtClean="0">
                                <a:solidFill>
                                  <a:srgbClr val="003366"/>
                                </a:solidFill>
                                <a:latin typeface="Cambria Math"/>
                              </a:rPr>
                              <m:t>𝑌</m:t>
                            </m:r>
                            <m:r>
                              <a:rPr lang="en-US" sz="3600" b="0" i="1" smtClean="0">
                                <a:solidFill>
                                  <a:srgbClr val="003366"/>
                                </a:solidFill>
                                <a:latin typeface="Cambria Math"/>
                              </a:rPr>
                              <m:t>+</m:t>
                            </m:r>
                            <m:sPre>
                              <m:sPrePr>
                                <m:ctrlPr>
                                  <a:rPr lang="en-US" sz="36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</m:ctrlPr>
                              </m:sPrePr>
                              <m:sub>
                                <m:r>
                                  <a:rPr lang="ru-RU" sz="36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b>
                              <m:sup>
                                <m:r>
                                  <a:rPr lang="ru-RU" sz="36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sup>
                              <m:e>
                                <m:r>
                                  <a:rPr lang="en-US" sz="36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𝑒</m:t>
                                </m:r>
                                <m:r>
                                  <a:rPr lang="en-US" sz="36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acc>
                                  <m:accPr>
                                    <m:chr m:val="̃"/>
                                    <m:ctrlPr>
                                      <a:rPr lang="en-US" sz="36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sz="36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ν</m:t>
                                    </m:r>
                                  </m:e>
                                </m:acc>
                              </m:e>
                            </m:sPre>
                          </m:e>
                        </m:sPre>
                      </m:e>
                    </m:sPre>
                  </m:oMath>
                </a14:m>
                <a:r>
                  <a:rPr lang="en-US" sz="3600" dirty="0" smtClean="0">
                    <a:solidFill>
                      <a:srgbClr val="003366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endParaRPr lang="ru-RU" sz="3600" dirty="0">
                  <a:solidFill>
                    <a:srgbClr val="00336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3890" y="3147814"/>
                <a:ext cx="3965045" cy="660117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r="-645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434056" y="2777930"/>
            <a:ext cx="1543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 smtClean="0">
                <a:latin typeface="Calibri" pitchFamily="34" charset="0"/>
                <a:cs typeface="Calibri" pitchFamily="34" charset="0"/>
              </a:rPr>
              <a:t>нейтрино</a:t>
            </a:r>
            <a:endParaRPr lang="ru-RU" u="sng" dirty="0">
              <a:latin typeface="Calibri" pitchFamily="34" charset="0"/>
              <a:cs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Прямоугольник 2"/>
              <p:cNvSpPr/>
              <p:nvPr/>
            </p:nvSpPr>
            <p:spPr>
              <a:xfrm>
                <a:off x="6071429" y="2806130"/>
                <a:ext cx="34742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2800" i="1">
                              <a:solidFill>
                                <a:srgbClr val="003366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l-GR" sz="2800" i="0">
                              <a:solidFill>
                                <a:srgbClr val="003366"/>
                              </a:solidFill>
                              <a:latin typeface="Cambria Math"/>
                            </a:rPr>
                            <m:t>ν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1429" y="2806130"/>
                <a:ext cx="347422" cy="52322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402679" y="3723878"/>
            <a:ext cx="31213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Calibri" pitchFamily="34" charset="0"/>
                <a:cs typeface="Calibri" pitchFamily="34" charset="0"/>
              </a:rPr>
              <a:t>Особенности распада:</a:t>
            </a:r>
            <a:endParaRPr lang="ru-RU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87218" y="4094954"/>
            <a:ext cx="61896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1) </a:t>
            </a:r>
            <a:r>
              <a:rPr lang="ru-RU" sz="2400" dirty="0" smtClean="0">
                <a:latin typeface="Calibri" pitchFamily="34" charset="0"/>
                <a:cs typeface="Calibri" pitchFamily="34" charset="0"/>
              </a:rPr>
              <a:t>наблюдается 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для тяжелых и средних ядер;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1" name="Прямоугольник 30"/>
              <p:cNvSpPr/>
              <p:nvPr/>
            </p:nvSpPr>
            <p:spPr>
              <a:xfrm>
                <a:off x="402679" y="4443958"/>
                <a:ext cx="620512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>
                    <a:latin typeface="Calibri" pitchFamily="34" charset="0"/>
                    <a:cs typeface="Calibri" pitchFamily="34" charset="0"/>
                  </a:rPr>
                  <a:t>2) </a:t>
                </a:r>
                <a14:m>
                  <m:oMath xmlns:m="http://schemas.openxmlformats.org/officeDocument/2006/math">
                    <m:r>
                      <a:rPr lang="ru-RU" sz="2400" i="1">
                        <a:latin typeface="Cambria Math"/>
                        <a:ea typeface="Cambria Math"/>
                      </a:rPr>
                      <m:t>𝜗</m:t>
                    </m:r>
                    <m:r>
                      <a:rPr lang="ru-RU" sz="24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ru-RU" sz="2400" dirty="0" smtClean="0">
                    <a:latin typeface="Calibri" pitchFamily="34" charset="0"/>
                    <a:cs typeface="Calibri" pitchFamily="34" charset="0"/>
                  </a:rPr>
                  <a:t>электронов </a:t>
                </a:r>
                <a:r>
                  <a:rPr lang="ru-RU" sz="2400" dirty="0">
                    <a:latin typeface="Calibri" pitchFamily="34" charset="0"/>
                    <a:cs typeface="Calibri" pitchFamily="34" charset="0"/>
                  </a:rPr>
                  <a:t>сильно </a:t>
                </a:r>
                <a:r>
                  <a:rPr lang="ru-RU" sz="2400" dirty="0" smtClean="0">
                    <a:latin typeface="Calibri" pitchFamily="34" charset="0"/>
                    <a:cs typeface="Calibri" pitchFamily="34" charset="0"/>
                  </a:rPr>
                  <a:t>различаются</a:t>
                </a:r>
                <a:r>
                  <a:rPr lang="en-US" sz="2400" dirty="0">
                    <a:latin typeface="Calibri" pitchFamily="34" charset="0"/>
                    <a:cs typeface="Calibri" pitchFamily="34" charset="0"/>
                  </a:rPr>
                  <a:t>.</a:t>
                </a:r>
                <a:endParaRPr lang="ru-RU" sz="2400" dirty="0"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31" name="Прямоугольник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679" y="4443958"/>
                <a:ext cx="6205124" cy="461665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1473" t="-10526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Рисунок 28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071" y="1339555"/>
            <a:ext cx="1530880" cy="18977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2" name="TextBox 31"/>
          <p:cNvSpPr txBox="1"/>
          <p:nvPr/>
        </p:nvSpPr>
        <p:spPr>
          <a:xfrm>
            <a:off x="578860" y="3248822"/>
            <a:ext cx="1805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 err="1" smtClean="0">
                <a:latin typeface="Calibri" pitchFamily="34" charset="0"/>
                <a:cs typeface="Calibri" pitchFamily="34" charset="0"/>
              </a:rPr>
              <a:t>Энрико</a:t>
            </a:r>
            <a:r>
              <a:rPr lang="ru-RU" sz="1200" b="1" dirty="0" smtClean="0">
                <a:latin typeface="Calibri" pitchFamily="34" charset="0"/>
                <a:cs typeface="Calibri" pitchFamily="34" charset="0"/>
              </a:rPr>
              <a:t> Ферми</a:t>
            </a:r>
          </a:p>
          <a:p>
            <a:r>
              <a:rPr lang="ru-RU" sz="1200" dirty="0" smtClean="0">
                <a:latin typeface="Calibri" pitchFamily="34" charset="0"/>
                <a:cs typeface="Calibri" pitchFamily="34" charset="0"/>
              </a:rPr>
              <a:t>29.09.1901 — 28.11.1954</a:t>
            </a:r>
            <a:endParaRPr lang="ru-RU" sz="12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9286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0.42413 0.0023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00" y="1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3 -0.07648 C 0.0132 -0.1067 0.04185 -0.10793 0.06789 -0.08141 C 0.0948 -0.05366 0.10851 -0.00864 0.09862 0.02189 C 0.08872 0.05242 0.10226 0.09744 0.12917 0.12488 C 0.15521 0.1514 0.18403 0.15047 0.19393 0.12025 " pathEditMode="relative" rAng="1808006" ptsTypes="fffff">
                                      <p:cBhvr>
                                        <p:cTn id="4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31" y="98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/>
      <p:bldP spid="6" grpId="0" animBg="1"/>
      <p:bldP spid="6" grpId="1" animBg="1"/>
      <p:bldP spid="23" grpId="0"/>
      <p:bldP spid="23" grpId="1"/>
      <p:bldP spid="24" grpId="0"/>
      <p:bldP spid="28" grpId="0" animBg="1"/>
      <p:bldP spid="2" grpId="0"/>
      <p:bldP spid="3" grpId="0" animBg="1"/>
      <p:bldP spid="30" grpId="0"/>
      <p:bldP spid="27" grpId="0"/>
      <p:bldP spid="31" grpId="0" animBg="1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657" t="55356" r="28581" b="19877"/>
          <a:stretch/>
        </p:blipFill>
        <p:spPr bwMode="auto">
          <a:xfrm>
            <a:off x="2251760" y="1202450"/>
            <a:ext cx="6570041" cy="2890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59754" y="277168"/>
            <a:ext cx="4104456" cy="57606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36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Правило смещения:</a:t>
            </a:r>
            <a:endParaRPr lang="ru-RU" sz="36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6271852" y="3968798"/>
            <a:ext cx="2168719" cy="552247"/>
            <a:chOff x="6271852" y="3968798"/>
            <a:chExt cx="2168719" cy="552247"/>
          </a:xfrm>
        </p:grpSpPr>
        <p:sp>
          <p:nvSpPr>
            <p:cNvPr id="13" name="Полилиния 12"/>
            <p:cNvSpPr/>
            <p:nvPr/>
          </p:nvSpPr>
          <p:spPr>
            <a:xfrm rot="16200000">
              <a:off x="7081147" y="3161621"/>
              <a:ext cx="552247" cy="2166601"/>
            </a:xfrm>
            <a:custGeom>
              <a:avLst/>
              <a:gdLst>
                <a:gd name="connsiteX0" fmla="*/ 0 w 2011680"/>
                <a:gd name="connsiteY0" fmla="*/ 621792 h 621792"/>
                <a:gd name="connsiteX1" fmla="*/ 1371600 w 2011680"/>
                <a:gd name="connsiteY1" fmla="*/ 530352 h 621792"/>
                <a:gd name="connsiteX2" fmla="*/ 1097280 w 2011680"/>
                <a:gd name="connsiteY2" fmla="*/ 210312 h 621792"/>
                <a:gd name="connsiteX3" fmla="*/ 2011680 w 2011680"/>
                <a:gd name="connsiteY3" fmla="*/ 0 h 621792"/>
                <a:gd name="connsiteX4" fmla="*/ 2011680 w 2011680"/>
                <a:gd name="connsiteY4" fmla="*/ 0 h 621792"/>
                <a:gd name="connsiteX0" fmla="*/ 0 w 2011680"/>
                <a:gd name="connsiteY0" fmla="*/ 621792 h 621792"/>
                <a:gd name="connsiteX1" fmla="*/ 1764468 w 2011680"/>
                <a:gd name="connsiteY1" fmla="*/ 567259 h 621792"/>
                <a:gd name="connsiteX2" fmla="*/ 1097280 w 2011680"/>
                <a:gd name="connsiteY2" fmla="*/ 210312 h 621792"/>
                <a:gd name="connsiteX3" fmla="*/ 2011680 w 2011680"/>
                <a:gd name="connsiteY3" fmla="*/ 0 h 621792"/>
                <a:gd name="connsiteX4" fmla="*/ 2011680 w 2011680"/>
                <a:gd name="connsiteY4" fmla="*/ 0 h 621792"/>
                <a:gd name="connsiteX0" fmla="*/ 665220 w 956918"/>
                <a:gd name="connsiteY0" fmla="*/ 568321 h 591649"/>
                <a:gd name="connsiteX1" fmla="*/ 669220 w 956918"/>
                <a:gd name="connsiteY1" fmla="*/ 567259 h 591649"/>
                <a:gd name="connsiteX2" fmla="*/ 2032 w 956918"/>
                <a:gd name="connsiteY2" fmla="*/ 210312 h 591649"/>
                <a:gd name="connsiteX3" fmla="*/ 916432 w 956918"/>
                <a:gd name="connsiteY3" fmla="*/ 0 h 591649"/>
                <a:gd name="connsiteX4" fmla="*/ 916432 w 956918"/>
                <a:gd name="connsiteY4" fmla="*/ 0 h 591649"/>
                <a:gd name="connsiteX0" fmla="*/ 665218 w 916430"/>
                <a:gd name="connsiteY0" fmla="*/ 568321 h 593253"/>
                <a:gd name="connsiteX1" fmla="*/ 660313 w 916430"/>
                <a:gd name="connsiteY1" fmla="*/ 566025 h 593253"/>
                <a:gd name="connsiteX2" fmla="*/ 669218 w 916430"/>
                <a:gd name="connsiteY2" fmla="*/ 567259 h 593253"/>
                <a:gd name="connsiteX3" fmla="*/ 2030 w 916430"/>
                <a:gd name="connsiteY3" fmla="*/ 210312 h 593253"/>
                <a:gd name="connsiteX4" fmla="*/ 916430 w 916430"/>
                <a:gd name="connsiteY4" fmla="*/ 0 h 593253"/>
                <a:gd name="connsiteX5" fmla="*/ 916430 w 916430"/>
                <a:gd name="connsiteY5" fmla="*/ 0 h 593253"/>
                <a:gd name="connsiteX0" fmla="*/ 665218 w 997941"/>
                <a:gd name="connsiteY0" fmla="*/ 584062 h 608994"/>
                <a:gd name="connsiteX1" fmla="*/ 660313 w 997941"/>
                <a:gd name="connsiteY1" fmla="*/ 581766 h 608994"/>
                <a:gd name="connsiteX2" fmla="*/ 669218 w 997941"/>
                <a:gd name="connsiteY2" fmla="*/ 583000 h 608994"/>
                <a:gd name="connsiteX3" fmla="*/ 2030 w 997941"/>
                <a:gd name="connsiteY3" fmla="*/ 226053 h 608994"/>
                <a:gd name="connsiteX4" fmla="*/ 916430 w 997941"/>
                <a:gd name="connsiteY4" fmla="*/ 15741 h 608994"/>
                <a:gd name="connsiteX5" fmla="*/ 964179 w 997941"/>
                <a:gd name="connsiteY5" fmla="*/ 15117 h 608994"/>
                <a:gd name="connsiteX0" fmla="*/ 663548 w 1031204"/>
                <a:gd name="connsiteY0" fmla="*/ 584062 h 585628"/>
                <a:gd name="connsiteX1" fmla="*/ 658643 w 1031204"/>
                <a:gd name="connsiteY1" fmla="*/ 581766 h 585628"/>
                <a:gd name="connsiteX2" fmla="*/ 1031205 w 1031204"/>
                <a:gd name="connsiteY2" fmla="*/ 557414 h 585628"/>
                <a:gd name="connsiteX3" fmla="*/ 360 w 1031204"/>
                <a:gd name="connsiteY3" fmla="*/ 226053 h 585628"/>
                <a:gd name="connsiteX4" fmla="*/ 914760 w 1031204"/>
                <a:gd name="connsiteY4" fmla="*/ 15741 h 585628"/>
                <a:gd name="connsiteX5" fmla="*/ 962509 w 1031204"/>
                <a:gd name="connsiteY5" fmla="*/ 15117 h 585628"/>
                <a:gd name="connsiteX0" fmla="*/ 663548 w 1109779"/>
                <a:gd name="connsiteY0" fmla="*/ 584062 h 584222"/>
                <a:gd name="connsiteX1" fmla="*/ 1039613 w 1109779"/>
                <a:gd name="connsiteY1" fmla="*/ 553853 h 584222"/>
                <a:gd name="connsiteX2" fmla="*/ 1031205 w 1109779"/>
                <a:gd name="connsiteY2" fmla="*/ 557414 h 584222"/>
                <a:gd name="connsiteX3" fmla="*/ 360 w 1109779"/>
                <a:gd name="connsiteY3" fmla="*/ 226053 h 584222"/>
                <a:gd name="connsiteX4" fmla="*/ 914760 w 1109779"/>
                <a:gd name="connsiteY4" fmla="*/ 15741 h 584222"/>
                <a:gd name="connsiteX5" fmla="*/ 962509 w 1109779"/>
                <a:gd name="connsiteY5" fmla="*/ 15117 h 584222"/>
                <a:gd name="connsiteX0" fmla="*/ 1079154 w 1108595"/>
                <a:gd name="connsiteY0" fmla="*/ 584062 h 584222"/>
                <a:gd name="connsiteX1" fmla="*/ 1039613 w 1108595"/>
                <a:gd name="connsiteY1" fmla="*/ 553853 h 584222"/>
                <a:gd name="connsiteX2" fmla="*/ 1031205 w 1108595"/>
                <a:gd name="connsiteY2" fmla="*/ 557414 h 584222"/>
                <a:gd name="connsiteX3" fmla="*/ 360 w 1108595"/>
                <a:gd name="connsiteY3" fmla="*/ 226053 h 584222"/>
                <a:gd name="connsiteX4" fmla="*/ 914760 w 1108595"/>
                <a:gd name="connsiteY4" fmla="*/ 15741 h 584222"/>
                <a:gd name="connsiteX5" fmla="*/ 962509 w 1108595"/>
                <a:gd name="connsiteY5" fmla="*/ 15117 h 58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595" h="584222">
                  <a:moveTo>
                    <a:pt x="1079154" y="584062"/>
                  </a:moveTo>
                  <a:cubicBezTo>
                    <a:pt x="1123013" y="586599"/>
                    <a:pt x="1047604" y="558294"/>
                    <a:pt x="1039613" y="553853"/>
                  </a:cubicBezTo>
                  <a:cubicBezTo>
                    <a:pt x="1031622" y="549412"/>
                    <a:pt x="1204414" y="612047"/>
                    <a:pt x="1031205" y="557414"/>
                  </a:cubicBezTo>
                  <a:cubicBezTo>
                    <a:pt x="857996" y="502781"/>
                    <a:pt x="19767" y="316332"/>
                    <a:pt x="360" y="226053"/>
                  </a:cubicBezTo>
                  <a:cubicBezTo>
                    <a:pt x="-19047" y="135774"/>
                    <a:pt x="754402" y="50897"/>
                    <a:pt x="914760" y="15741"/>
                  </a:cubicBezTo>
                  <a:cubicBezTo>
                    <a:pt x="1075118" y="-19415"/>
                    <a:pt x="946593" y="15325"/>
                    <a:pt x="962509" y="15117"/>
                  </a:cubicBezTo>
                </a:path>
              </a:pathLst>
            </a:custGeom>
            <a:ln>
              <a:solidFill>
                <a:srgbClr val="CC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26" name="Прямая соединительная линия 25"/>
            <p:cNvCxnSpPr/>
            <p:nvPr/>
          </p:nvCxnSpPr>
          <p:spPr>
            <a:xfrm>
              <a:off x="6271852" y="4024752"/>
              <a:ext cx="45386" cy="131174"/>
            </a:xfrm>
            <a:prstGeom prst="line">
              <a:avLst/>
            </a:prstGeom>
            <a:ln>
              <a:solidFill>
                <a:srgbClr val="CC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6284863" y="4024752"/>
              <a:ext cx="139334" cy="26855"/>
            </a:xfrm>
            <a:prstGeom prst="line">
              <a:avLst/>
            </a:prstGeom>
            <a:ln>
              <a:solidFill>
                <a:srgbClr val="CC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1" name="TextBox 30"/>
          <p:cNvSpPr txBox="1"/>
          <p:nvPr/>
        </p:nvSpPr>
        <p:spPr>
          <a:xfrm>
            <a:off x="6588224" y="4024752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>
                <a:latin typeface="Calibri" pitchFamily="34" charset="0"/>
                <a:cs typeface="Calibri" pitchFamily="34" charset="0"/>
              </a:rPr>
              <a:t>α</a:t>
            </a:r>
            <a:r>
              <a:rPr lang="ru-RU" sz="2000" dirty="0" smtClean="0">
                <a:latin typeface="Calibri" pitchFamily="34" charset="0"/>
                <a:cs typeface="Calibri" pitchFamily="34" charset="0"/>
              </a:rPr>
              <a:t>-распад</a:t>
            </a:r>
            <a:endParaRPr lang="ru-RU" sz="2000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34" name="Группа 33"/>
          <p:cNvGrpSpPr/>
          <p:nvPr/>
        </p:nvGrpSpPr>
        <p:grpSpPr>
          <a:xfrm flipH="1" flipV="1">
            <a:off x="6236065" y="934212"/>
            <a:ext cx="1296144" cy="497125"/>
            <a:chOff x="3143263" y="3154721"/>
            <a:chExt cx="1585975" cy="973930"/>
          </a:xfrm>
        </p:grpSpPr>
        <p:sp>
          <p:nvSpPr>
            <p:cNvPr id="35" name="Полилиния 34"/>
            <p:cNvSpPr/>
            <p:nvPr/>
          </p:nvSpPr>
          <p:spPr>
            <a:xfrm rot="15635394">
              <a:off x="3488595" y="2888008"/>
              <a:ext cx="973930" cy="1507356"/>
            </a:xfrm>
            <a:custGeom>
              <a:avLst/>
              <a:gdLst>
                <a:gd name="connsiteX0" fmla="*/ 0 w 2011680"/>
                <a:gd name="connsiteY0" fmla="*/ 621792 h 621792"/>
                <a:gd name="connsiteX1" fmla="*/ 1371600 w 2011680"/>
                <a:gd name="connsiteY1" fmla="*/ 530352 h 621792"/>
                <a:gd name="connsiteX2" fmla="*/ 1097280 w 2011680"/>
                <a:gd name="connsiteY2" fmla="*/ 210312 h 621792"/>
                <a:gd name="connsiteX3" fmla="*/ 2011680 w 2011680"/>
                <a:gd name="connsiteY3" fmla="*/ 0 h 621792"/>
                <a:gd name="connsiteX4" fmla="*/ 2011680 w 2011680"/>
                <a:gd name="connsiteY4" fmla="*/ 0 h 621792"/>
                <a:gd name="connsiteX0" fmla="*/ 0 w 2011680"/>
                <a:gd name="connsiteY0" fmla="*/ 621792 h 621792"/>
                <a:gd name="connsiteX1" fmla="*/ 1764468 w 2011680"/>
                <a:gd name="connsiteY1" fmla="*/ 567259 h 621792"/>
                <a:gd name="connsiteX2" fmla="*/ 1097280 w 2011680"/>
                <a:gd name="connsiteY2" fmla="*/ 210312 h 621792"/>
                <a:gd name="connsiteX3" fmla="*/ 2011680 w 2011680"/>
                <a:gd name="connsiteY3" fmla="*/ 0 h 621792"/>
                <a:gd name="connsiteX4" fmla="*/ 2011680 w 2011680"/>
                <a:gd name="connsiteY4" fmla="*/ 0 h 621792"/>
                <a:gd name="connsiteX0" fmla="*/ 665220 w 956918"/>
                <a:gd name="connsiteY0" fmla="*/ 568321 h 591649"/>
                <a:gd name="connsiteX1" fmla="*/ 669220 w 956918"/>
                <a:gd name="connsiteY1" fmla="*/ 567259 h 591649"/>
                <a:gd name="connsiteX2" fmla="*/ 2032 w 956918"/>
                <a:gd name="connsiteY2" fmla="*/ 210312 h 591649"/>
                <a:gd name="connsiteX3" fmla="*/ 916432 w 956918"/>
                <a:gd name="connsiteY3" fmla="*/ 0 h 591649"/>
                <a:gd name="connsiteX4" fmla="*/ 916432 w 956918"/>
                <a:gd name="connsiteY4" fmla="*/ 0 h 591649"/>
                <a:gd name="connsiteX0" fmla="*/ 665218 w 916430"/>
                <a:gd name="connsiteY0" fmla="*/ 568321 h 593253"/>
                <a:gd name="connsiteX1" fmla="*/ 660313 w 916430"/>
                <a:gd name="connsiteY1" fmla="*/ 566025 h 593253"/>
                <a:gd name="connsiteX2" fmla="*/ 669218 w 916430"/>
                <a:gd name="connsiteY2" fmla="*/ 567259 h 593253"/>
                <a:gd name="connsiteX3" fmla="*/ 2030 w 916430"/>
                <a:gd name="connsiteY3" fmla="*/ 210312 h 593253"/>
                <a:gd name="connsiteX4" fmla="*/ 916430 w 916430"/>
                <a:gd name="connsiteY4" fmla="*/ 0 h 593253"/>
                <a:gd name="connsiteX5" fmla="*/ 916430 w 916430"/>
                <a:gd name="connsiteY5" fmla="*/ 0 h 593253"/>
                <a:gd name="connsiteX0" fmla="*/ 665218 w 997941"/>
                <a:gd name="connsiteY0" fmla="*/ 584062 h 608994"/>
                <a:gd name="connsiteX1" fmla="*/ 660313 w 997941"/>
                <a:gd name="connsiteY1" fmla="*/ 581766 h 608994"/>
                <a:gd name="connsiteX2" fmla="*/ 669218 w 997941"/>
                <a:gd name="connsiteY2" fmla="*/ 583000 h 608994"/>
                <a:gd name="connsiteX3" fmla="*/ 2030 w 997941"/>
                <a:gd name="connsiteY3" fmla="*/ 226053 h 608994"/>
                <a:gd name="connsiteX4" fmla="*/ 916430 w 997941"/>
                <a:gd name="connsiteY4" fmla="*/ 15741 h 608994"/>
                <a:gd name="connsiteX5" fmla="*/ 964179 w 997941"/>
                <a:gd name="connsiteY5" fmla="*/ 15117 h 608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97941" h="608994">
                  <a:moveTo>
                    <a:pt x="665218" y="584062"/>
                  </a:moveTo>
                  <a:cubicBezTo>
                    <a:pt x="709077" y="586599"/>
                    <a:pt x="659646" y="581943"/>
                    <a:pt x="660313" y="581766"/>
                  </a:cubicBezTo>
                  <a:cubicBezTo>
                    <a:pt x="660980" y="581589"/>
                    <a:pt x="778932" y="642285"/>
                    <a:pt x="669218" y="583000"/>
                  </a:cubicBezTo>
                  <a:cubicBezTo>
                    <a:pt x="559504" y="523715"/>
                    <a:pt x="-39172" y="320596"/>
                    <a:pt x="2030" y="226053"/>
                  </a:cubicBezTo>
                  <a:cubicBezTo>
                    <a:pt x="43232" y="131510"/>
                    <a:pt x="756072" y="50897"/>
                    <a:pt x="916430" y="15741"/>
                  </a:cubicBezTo>
                  <a:cubicBezTo>
                    <a:pt x="1076788" y="-19415"/>
                    <a:pt x="948263" y="15325"/>
                    <a:pt x="964179" y="15117"/>
                  </a:cubicBezTo>
                </a:path>
              </a:pathLst>
            </a:custGeom>
            <a:ln>
              <a:solidFill>
                <a:srgbClr val="CC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36" name="Прямая соединительная линия 35"/>
            <p:cNvCxnSpPr/>
            <p:nvPr/>
          </p:nvCxnSpPr>
          <p:spPr>
            <a:xfrm>
              <a:off x="3143263" y="3291830"/>
              <a:ext cx="60585" cy="196965"/>
            </a:xfrm>
            <a:prstGeom prst="line">
              <a:avLst/>
            </a:prstGeom>
            <a:ln>
              <a:solidFill>
                <a:srgbClr val="CC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>
              <a:off x="3163376" y="3285086"/>
              <a:ext cx="154502" cy="105226"/>
            </a:xfrm>
            <a:prstGeom prst="line">
              <a:avLst/>
            </a:prstGeom>
            <a:ln>
              <a:solidFill>
                <a:srgbClr val="CC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8" name="TextBox 37"/>
          <p:cNvSpPr txBox="1"/>
          <p:nvPr/>
        </p:nvSpPr>
        <p:spPr>
          <a:xfrm>
            <a:off x="6424197" y="895438"/>
            <a:ext cx="1185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>
                <a:latin typeface="Calibri" pitchFamily="34" charset="0"/>
                <a:cs typeface="Calibri" pitchFamily="34" charset="0"/>
              </a:rPr>
              <a:t>β</a:t>
            </a:r>
            <a:r>
              <a:rPr lang="ru-RU" sz="2000" dirty="0" smtClean="0">
                <a:latin typeface="Calibri" pitchFamily="34" charset="0"/>
                <a:cs typeface="Calibri" pitchFamily="34" charset="0"/>
              </a:rPr>
              <a:t>-распад</a:t>
            </a:r>
            <a:endParaRPr lang="ru-RU" sz="2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082" y="176349"/>
            <a:ext cx="1380193" cy="2006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323527" y="2218730"/>
            <a:ext cx="1805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 smtClean="0">
                <a:latin typeface="Calibri" pitchFamily="34" charset="0"/>
                <a:cs typeface="Calibri" pitchFamily="34" charset="0"/>
              </a:rPr>
              <a:t>Казимир Фаянс</a:t>
            </a:r>
          </a:p>
          <a:p>
            <a:r>
              <a:rPr lang="ru-RU" sz="1200" dirty="0" smtClean="0">
                <a:latin typeface="Calibri" pitchFamily="34" charset="0"/>
                <a:cs typeface="Calibri" pitchFamily="34" charset="0"/>
              </a:rPr>
              <a:t>27.05.1887 — 18.09.1975</a:t>
            </a:r>
            <a:endParaRPr lang="ru-RU" sz="12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45" t="3777" r="3709" b="3333"/>
          <a:stretch/>
        </p:blipFill>
        <p:spPr>
          <a:xfrm>
            <a:off x="508822" y="2653638"/>
            <a:ext cx="1380193" cy="18418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Box 16"/>
          <p:cNvSpPr txBox="1"/>
          <p:nvPr/>
        </p:nvSpPr>
        <p:spPr>
          <a:xfrm>
            <a:off x="323527" y="4535076"/>
            <a:ext cx="1805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 smtClean="0">
                <a:latin typeface="Calibri" pitchFamily="34" charset="0"/>
                <a:cs typeface="Calibri" pitchFamily="34" charset="0"/>
              </a:rPr>
              <a:t>Фредерик Содди</a:t>
            </a:r>
          </a:p>
          <a:p>
            <a:r>
              <a:rPr lang="ru-RU" sz="1200" dirty="0" smtClean="0">
                <a:latin typeface="Calibri" pitchFamily="34" charset="0"/>
                <a:cs typeface="Calibri" pitchFamily="34" charset="0"/>
              </a:rPr>
              <a:t>02.09.1887 — 22.09.1956</a:t>
            </a:r>
            <a:endParaRPr lang="ru-RU" sz="12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7280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1" grpId="0"/>
      <p:bldP spid="38" grpId="0"/>
      <p:bldP spid="4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41086"/>
            <a:ext cx="8964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CC0000"/>
                </a:solidFill>
                <a:latin typeface="Calibri" pitchFamily="34" charset="0"/>
                <a:cs typeface="Calibri" pitchFamily="34" charset="0"/>
              </a:rPr>
              <a:t>Гамма-излучение </a:t>
            </a:r>
            <a:r>
              <a:rPr lang="ru-RU" sz="3600" dirty="0" smtClean="0">
                <a:latin typeface="Calibri" pitchFamily="34" charset="0"/>
                <a:cs typeface="Calibri" pitchFamily="34" charset="0"/>
              </a:rPr>
              <a:t>—</a:t>
            </a:r>
            <a:r>
              <a:rPr lang="ru-RU" sz="3600" dirty="0" smtClean="0">
                <a:solidFill>
                  <a:srgbClr val="CC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3600" dirty="0" smtClean="0">
                <a:latin typeface="Calibri" pitchFamily="34" charset="0"/>
                <a:cs typeface="Calibri" pitchFamily="34" charset="0"/>
              </a:rPr>
              <a:t>поток </a:t>
            </a:r>
            <a:r>
              <a:rPr lang="el-GR" sz="3600" dirty="0" smtClean="0">
                <a:latin typeface="Calibri" pitchFamily="34" charset="0"/>
                <a:cs typeface="Calibri" pitchFamily="34" charset="0"/>
              </a:rPr>
              <a:t>γ</a:t>
            </a:r>
            <a:r>
              <a:rPr lang="ru-RU" sz="3600" dirty="0" smtClean="0">
                <a:latin typeface="Calibri" pitchFamily="34" charset="0"/>
                <a:cs typeface="Calibri" pitchFamily="34" charset="0"/>
              </a:rPr>
              <a:t>-квантов. </a:t>
            </a:r>
            <a:endParaRPr lang="ru-RU" sz="3600" u="sng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8" name="Группа 87"/>
          <p:cNvGrpSpPr>
            <a:grpSpLocks/>
          </p:cNvGrpSpPr>
          <p:nvPr/>
        </p:nvGrpSpPr>
        <p:grpSpPr bwMode="auto">
          <a:xfrm>
            <a:off x="4115527" y="1728467"/>
            <a:ext cx="2976753" cy="661370"/>
            <a:chOff x="5143504" y="5000636"/>
            <a:chExt cx="2786082" cy="965200"/>
          </a:xfrm>
        </p:grpSpPr>
        <p:sp>
          <p:nvSpPr>
            <p:cNvPr id="9" name="Полилиния 8"/>
            <p:cNvSpPr/>
            <p:nvPr/>
          </p:nvSpPr>
          <p:spPr>
            <a:xfrm>
              <a:off x="5143504" y="5000636"/>
              <a:ext cx="2590818" cy="965200"/>
            </a:xfrm>
            <a:custGeom>
              <a:avLst/>
              <a:gdLst>
                <a:gd name="connsiteX0" fmla="*/ 0 w 2590800"/>
                <a:gd name="connsiteY0" fmla="*/ 609600 h 965200"/>
                <a:gd name="connsiteX1" fmla="*/ 431800 w 2590800"/>
                <a:gd name="connsiteY1" fmla="*/ 50800 h 965200"/>
                <a:gd name="connsiteX2" fmla="*/ 939800 w 2590800"/>
                <a:gd name="connsiteY2" fmla="*/ 914400 h 965200"/>
                <a:gd name="connsiteX3" fmla="*/ 1295400 w 2590800"/>
                <a:gd name="connsiteY3" fmla="*/ 355600 h 965200"/>
                <a:gd name="connsiteX4" fmla="*/ 1625600 w 2590800"/>
                <a:gd name="connsiteY4" fmla="*/ 635000 h 965200"/>
                <a:gd name="connsiteX5" fmla="*/ 1905000 w 2590800"/>
                <a:gd name="connsiteY5" fmla="*/ 228600 h 965200"/>
                <a:gd name="connsiteX6" fmla="*/ 2133600 w 2590800"/>
                <a:gd name="connsiteY6" fmla="*/ 609600 h 965200"/>
                <a:gd name="connsiteX7" fmla="*/ 2489200 w 2590800"/>
                <a:gd name="connsiteY7" fmla="*/ 330200 h 965200"/>
                <a:gd name="connsiteX8" fmla="*/ 2590800 w 2590800"/>
                <a:gd name="connsiteY8" fmla="*/ 228600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90800" h="965200">
                  <a:moveTo>
                    <a:pt x="0" y="609600"/>
                  </a:moveTo>
                  <a:cubicBezTo>
                    <a:pt x="137583" y="304800"/>
                    <a:pt x="275167" y="0"/>
                    <a:pt x="431800" y="50800"/>
                  </a:cubicBezTo>
                  <a:cubicBezTo>
                    <a:pt x="588433" y="101600"/>
                    <a:pt x="795867" y="863600"/>
                    <a:pt x="939800" y="914400"/>
                  </a:cubicBezTo>
                  <a:cubicBezTo>
                    <a:pt x="1083733" y="965200"/>
                    <a:pt x="1181100" y="402167"/>
                    <a:pt x="1295400" y="355600"/>
                  </a:cubicBezTo>
                  <a:cubicBezTo>
                    <a:pt x="1409700" y="309033"/>
                    <a:pt x="1524000" y="656167"/>
                    <a:pt x="1625600" y="635000"/>
                  </a:cubicBezTo>
                  <a:cubicBezTo>
                    <a:pt x="1727200" y="613833"/>
                    <a:pt x="1820333" y="232833"/>
                    <a:pt x="1905000" y="228600"/>
                  </a:cubicBezTo>
                  <a:cubicBezTo>
                    <a:pt x="1989667" y="224367"/>
                    <a:pt x="2036233" y="592667"/>
                    <a:pt x="2133600" y="609600"/>
                  </a:cubicBezTo>
                  <a:cubicBezTo>
                    <a:pt x="2230967" y="626533"/>
                    <a:pt x="2413000" y="393700"/>
                    <a:pt x="2489200" y="330200"/>
                  </a:cubicBezTo>
                  <a:cubicBezTo>
                    <a:pt x="2565400" y="266700"/>
                    <a:pt x="2578100" y="247650"/>
                    <a:pt x="2590800" y="228600"/>
                  </a:cubicBezTo>
                </a:path>
              </a:pathLst>
            </a:cu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10" name="Прямая со стрелкой 9"/>
            <p:cNvCxnSpPr>
              <a:stCxn id="9" idx="8"/>
            </p:cNvCxnSpPr>
            <p:nvPr/>
          </p:nvCxnSpPr>
          <p:spPr>
            <a:xfrm flipV="1">
              <a:off x="7734322" y="5214948"/>
              <a:ext cx="195264" cy="14288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990199" y="1756551"/>
            <a:ext cx="26226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r>
              <a:rPr lang="el-GR" sz="4000" i="1" dirty="0">
                <a:latin typeface="Times New Roman" pitchFamily="18" charset="0"/>
                <a:cs typeface="Times New Roman" pitchFamily="18" charset="0"/>
              </a:rPr>
              <a:t>γ</a:t>
            </a:r>
            <a:endParaRPr lang="ru-RU" sz="4000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2" name="Группа 23"/>
          <p:cNvGrpSpPr>
            <a:grpSpLocks/>
          </p:cNvGrpSpPr>
          <p:nvPr/>
        </p:nvGrpSpPr>
        <p:grpSpPr bwMode="auto">
          <a:xfrm>
            <a:off x="1826388" y="1274348"/>
            <a:ext cx="1586417" cy="1535308"/>
            <a:chOff x="1285852" y="2451038"/>
            <a:chExt cx="2160177" cy="2170238"/>
          </a:xfrm>
        </p:grpSpPr>
        <p:sp>
          <p:nvSpPr>
            <p:cNvPr id="13" name="Овал 12"/>
            <p:cNvSpPr/>
            <p:nvPr/>
          </p:nvSpPr>
          <p:spPr>
            <a:xfrm>
              <a:off x="2357422" y="3286124"/>
              <a:ext cx="767297" cy="763648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1822960" y="2451038"/>
              <a:ext cx="767297" cy="763648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1447249" y="2571744"/>
              <a:ext cx="767297" cy="763648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1857356" y="3071810"/>
              <a:ext cx="767297" cy="763648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 rot="15907305">
              <a:off x="1287677" y="3419785"/>
              <a:ext cx="763648" cy="767297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000232" y="3857628"/>
              <a:ext cx="767297" cy="763648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360068" y="2505233"/>
              <a:ext cx="767297" cy="763648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1946480" y="2657960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1654532" y="3697369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1362585" y="3103421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643174" y="3429000"/>
              <a:ext cx="802855" cy="816678"/>
            </a:xfrm>
            <a:prstGeom prst="ellipse">
              <a:avLst/>
            </a:prstGeom>
            <a:gradFill flip="none" rotWithShape="1">
              <a:gsLst>
                <a:gs pos="0">
                  <a:srgbClr val="FFF200"/>
                </a:gs>
                <a:gs pos="47000">
                  <a:srgbClr val="FF7A00"/>
                </a:gs>
                <a:gs pos="100000">
                  <a:srgbClr val="FF0300"/>
                </a:gs>
                <a:gs pos="100000">
                  <a:srgbClr val="4D0808"/>
                </a:gs>
              </a:gsLst>
              <a:lin ang="5400000" scaled="0"/>
              <a:tileRect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500298" y="3000372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357422" y="3643314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1928794" y="3143248"/>
              <a:ext cx="802855" cy="816678"/>
            </a:xfrm>
            <a:prstGeom prst="ellipse">
              <a:avLst/>
            </a:prstGeom>
            <a:gradFill flip="none" rotWithShape="1">
              <a:gsLst>
                <a:gs pos="0">
                  <a:srgbClr val="FFF200"/>
                </a:gs>
                <a:gs pos="47000">
                  <a:srgbClr val="FF7A00"/>
                </a:gs>
                <a:gs pos="100000">
                  <a:srgbClr val="FF0300"/>
                </a:gs>
                <a:gs pos="100000">
                  <a:srgbClr val="4D0808"/>
                </a:gs>
              </a:gsLst>
              <a:lin ang="5400000" scaled="0"/>
              <a:tileRect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1405374" y="2742743"/>
            <a:ext cx="26360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ctr"/>
            <a:r>
              <a:rPr lang="ru-RU" sz="2000" dirty="0">
                <a:latin typeface="Calibri" pitchFamily="34" charset="0"/>
                <a:cs typeface="Calibri" pitchFamily="34" charset="0"/>
              </a:rPr>
              <a:t>Возбужденное ядро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2369342" y="1694996"/>
            <a:ext cx="41196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r>
              <a:rPr lang="en-US" sz="4400" b="1" dirty="0"/>
              <a:t>K</a:t>
            </a:r>
            <a:endParaRPr lang="ru-RU" sz="3200" b="1" dirty="0"/>
          </a:p>
        </p:txBody>
      </p:sp>
      <p:sp>
        <p:nvSpPr>
          <p:cNvPr id="3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3" name="TextBox 32"/>
              <p:cNvSpPr txBox="1"/>
              <p:nvPr/>
            </p:nvSpPr>
            <p:spPr>
              <a:xfrm>
                <a:off x="2701708" y="2942798"/>
                <a:ext cx="3446393" cy="7724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3600" i="1" smtClean="0">
                              <a:solidFill>
                                <a:srgbClr val="003366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ru-RU" sz="3600" i="1" smtClean="0">
                                  <a:solidFill>
                                    <a:srgbClr val="003366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Pre>
                                <m:sPrePr>
                                  <m:ctrlPr>
                                    <a:rPr lang="ru-RU" sz="3600" i="1" smtClean="0">
                                      <a:solidFill>
                                        <a:srgbClr val="003366"/>
                                      </a:solidFill>
                                      <a:latin typeface="Cambria Math"/>
                                    </a:rPr>
                                  </m:ctrlPr>
                                </m:sPrePr>
                                <m:sub>
                                  <m:r>
                                    <a:rPr lang="en-US" sz="3600" b="0" i="1" smtClean="0">
                                      <a:solidFill>
                                        <a:srgbClr val="003366"/>
                                      </a:solidFill>
                                      <a:latin typeface="Cambria Math"/>
                                    </a:rPr>
                                    <m:t>𝑍</m:t>
                                  </m:r>
                                </m:sub>
                                <m:sup>
                                  <m:r>
                                    <a:rPr lang="en-US" sz="3600" b="0" i="1" smtClean="0">
                                      <a:solidFill>
                                        <a:srgbClr val="003366"/>
                                      </a:solidFill>
                                      <a:latin typeface="Cambria Math"/>
                                    </a:rPr>
                                    <m:t>𝐴</m:t>
                                  </m:r>
                                </m:sup>
                                <m:e>
                                  <m:r>
                                    <a:rPr lang="en-US" sz="3600" b="0" i="1" smtClean="0">
                                      <a:solidFill>
                                        <a:srgbClr val="003366"/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</m:sPre>
                            </m:e>
                          </m:d>
                        </m:e>
                        <m:sup>
                          <m:r>
                            <a:rPr lang="ru-RU" sz="3600" b="0" i="1" smtClean="0">
                              <a:solidFill>
                                <a:srgbClr val="003366"/>
                              </a:solidFill>
                              <a:latin typeface="Cambria Math"/>
                            </a:rPr>
                            <m:t>∗</m:t>
                          </m:r>
                        </m:sup>
                      </m:sSup>
                      <m:r>
                        <a:rPr lang="ru-RU" sz="3600" i="1" smtClean="0">
                          <a:solidFill>
                            <a:srgbClr val="003366"/>
                          </a:solidFill>
                          <a:latin typeface="Cambria Math"/>
                          <a:ea typeface="Cambria Math"/>
                        </a:rPr>
                        <m:t>→</m:t>
                      </m:r>
                      <m:sPre>
                        <m:sPrePr>
                          <m:ctrlPr>
                            <a:rPr lang="ru-RU" sz="3600" i="1" smtClean="0">
                              <a:solidFill>
                                <a:srgbClr val="003366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sz="3600" b="0" i="1" smtClean="0">
                              <a:solidFill>
                                <a:srgbClr val="003366"/>
                              </a:solidFill>
                              <a:latin typeface="Cambria Math"/>
                            </a:rPr>
                            <m:t>𝑍</m:t>
                          </m:r>
                        </m:sub>
                        <m:sup>
                          <m:r>
                            <a:rPr lang="en-US" sz="3600" b="0" i="1" smtClean="0">
                              <a:solidFill>
                                <a:srgbClr val="003366"/>
                              </a:solidFill>
                              <a:latin typeface="Cambria Math"/>
                            </a:rPr>
                            <m:t>𝐴</m:t>
                          </m:r>
                        </m:sup>
                        <m:e>
                          <m:r>
                            <a:rPr lang="en-US" sz="3600" b="0" i="1" smtClean="0">
                              <a:solidFill>
                                <a:srgbClr val="003366"/>
                              </a:solidFill>
                              <a:latin typeface="Cambria Math"/>
                            </a:rPr>
                            <m:t>𝑋</m:t>
                          </m:r>
                          <m:r>
                            <a:rPr lang="en-US" sz="3600" b="0" i="1" smtClean="0">
                              <a:solidFill>
                                <a:srgbClr val="003366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l-GR" sz="3600" b="0" i="1" smtClean="0">
                              <a:solidFill>
                                <a:srgbClr val="003366"/>
                              </a:solidFill>
                              <a:latin typeface="Cambria Math"/>
                            </a:rPr>
                            <m:t>γ</m:t>
                          </m:r>
                        </m:e>
                      </m:sPre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1708" y="2942798"/>
                <a:ext cx="3446393" cy="772456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Прямоугольник 2"/>
          <p:cNvSpPr/>
          <p:nvPr/>
        </p:nvSpPr>
        <p:spPr>
          <a:xfrm>
            <a:off x="900248" y="555526"/>
            <a:ext cx="74138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dirty="0">
                <a:latin typeface="Calibri" pitchFamily="34" charset="0"/>
                <a:cs typeface="Calibri" pitchFamily="34" charset="0"/>
              </a:rPr>
              <a:t>Оно излучается </a:t>
            </a:r>
            <a:r>
              <a:rPr lang="ru-RU" sz="3600" u="sng" dirty="0">
                <a:latin typeface="Calibri" pitchFamily="34" charset="0"/>
                <a:cs typeface="Calibri" pitchFamily="34" charset="0"/>
              </a:rPr>
              <a:t>не</a:t>
            </a:r>
            <a:r>
              <a:rPr lang="ru-RU" sz="36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3600" u="sng" dirty="0">
                <a:latin typeface="Calibri" pitchFamily="34" charset="0"/>
                <a:cs typeface="Calibri" pitchFamily="34" charset="0"/>
              </a:rPr>
              <a:t>атомом</a:t>
            </a:r>
            <a:r>
              <a:rPr lang="ru-RU" sz="3600" dirty="0">
                <a:latin typeface="Calibri" pitchFamily="34" charset="0"/>
                <a:cs typeface="Calibri" pitchFamily="34" charset="0"/>
              </a:rPr>
              <a:t>, а </a:t>
            </a:r>
            <a:r>
              <a:rPr lang="ru-RU" sz="3600" u="sng" dirty="0" smtClean="0">
                <a:latin typeface="Calibri" pitchFamily="34" charset="0"/>
                <a:cs typeface="Calibri" pitchFamily="34" charset="0"/>
              </a:rPr>
              <a:t>ядром</a:t>
            </a:r>
            <a:r>
              <a:rPr lang="en-US" sz="3600" dirty="0">
                <a:latin typeface="Calibri" pitchFamily="34" charset="0"/>
                <a:cs typeface="Calibri" pitchFamily="34" charset="0"/>
              </a:rPr>
              <a:t>.</a:t>
            </a:r>
            <a:endParaRPr lang="ru-RU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60152" y="3715254"/>
            <a:ext cx="36520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Calibri" pitchFamily="34" charset="0"/>
                <a:cs typeface="Calibri" pitchFamily="34" charset="0"/>
              </a:rPr>
              <a:t>Особенности </a:t>
            </a:r>
            <a:r>
              <a:rPr lang="el-GR" sz="2400" dirty="0" smtClean="0">
                <a:latin typeface="Calibri" pitchFamily="34" charset="0"/>
                <a:cs typeface="Calibri" pitchFamily="34" charset="0"/>
              </a:rPr>
              <a:t>γ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ru-RU" sz="2400" dirty="0" smtClean="0">
                <a:latin typeface="Calibri" pitchFamily="34" charset="0"/>
                <a:cs typeface="Calibri" pitchFamily="34" charset="0"/>
              </a:rPr>
              <a:t>излучения:</a:t>
            </a:r>
            <a:endParaRPr lang="ru-RU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60152" y="4079651"/>
            <a:ext cx="28106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1) 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λ = </a:t>
            </a:r>
            <a:r>
              <a:rPr lang="ru-RU" sz="2400" dirty="0" smtClean="0">
                <a:latin typeface="Calibri" pitchFamily="34" charset="0"/>
                <a:cs typeface="Calibri" pitchFamily="34" charset="0"/>
              </a:rPr>
              <a:t>10</a:t>
            </a:r>
            <a:r>
              <a:rPr lang="ru-RU" sz="2400" baseline="30000" dirty="0" smtClean="0">
                <a:latin typeface="Calibri" pitchFamily="34" charset="0"/>
                <a:cs typeface="Calibri" pitchFamily="34" charset="0"/>
              </a:rPr>
              <a:t>–1</a:t>
            </a:r>
            <a:r>
              <a:rPr lang="en-US" sz="2400" baseline="30000" dirty="0" smtClean="0">
                <a:latin typeface="Calibri" pitchFamily="34" charset="0"/>
                <a:cs typeface="Calibri" pitchFamily="34" charset="0"/>
              </a:rPr>
              <a:t>0</a:t>
            </a:r>
            <a:r>
              <a:rPr lang="ru-RU" sz="2400" dirty="0" smtClean="0">
                <a:latin typeface="Calibri" pitchFamily="34" charset="0"/>
                <a:cs typeface="Calibri" pitchFamily="34" charset="0"/>
              </a:rPr>
              <a:t> ÷ 10</a:t>
            </a:r>
            <a:r>
              <a:rPr lang="ru-RU" sz="2400" baseline="30000" dirty="0" smtClean="0">
                <a:latin typeface="Calibri" pitchFamily="34" charset="0"/>
                <a:cs typeface="Calibri" pitchFamily="34" charset="0"/>
              </a:rPr>
              <a:t>–1</a:t>
            </a:r>
            <a:r>
              <a:rPr lang="en-US" sz="2400" baseline="30000" dirty="0" smtClean="0">
                <a:latin typeface="Calibri" pitchFamily="34" charset="0"/>
                <a:cs typeface="Calibri" pitchFamily="34" charset="0"/>
              </a:rPr>
              <a:t>3</a:t>
            </a:r>
            <a:r>
              <a:rPr lang="ru-RU" sz="2400" dirty="0" smtClean="0">
                <a:latin typeface="Calibri" pitchFamily="34" charset="0"/>
                <a:cs typeface="Calibri" pitchFamily="34" charset="0"/>
              </a:rPr>
              <a:t> м;</a:t>
            </a:r>
            <a:endParaRPr lang="ru-RU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60152" y="4443958"/>
            <a:ext cx="28416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2) </a:t>
            </a:r>
            <a:r>
              <a:rPr lang="ru-RU" sz="2400" dirty="0" smtClean="0">
                <a:latin typeface="Calibri" pitchFamily="34" charset="0"/>
                <a:cs typeface="Calibri" pitchFamily="34" charset="0"/>
              </a:rPr>
              <a:t>10 кэВ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&lt;</a:t>
            </a:r>
            <a:r>
              <a:rPr lang="ru-RU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i="1" dirty="0" smtClean="0">
                <a:latin typeface="Calibri" pitchFamily="34" charset="0"/>
                <a:cs typeface="Calibri" pitchFamily="34" charset="0"/>
              </a:rPr>
              <a:t>W</a:t>
            </a:r>
            <a:r>
              <a:rPr lang="ru-RU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&lt;</a:t>
            </a:r>
            <a:r>
              <a:rPr lang="ru-RU" sz="2400" dirty="0" smtClean="0">
                <a:latin typeface="Calibri" pitchFamily="34" charset="0"/>
                <a:cs typeface="Calibri" pitchFamily="34" charset="0"/>
              </a:rPr>
              <a:t> МэВ.</a:t>
            </a:r>
            <a:endParaRPr lang="ru-RU" sz="24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2763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6" presetClass="emph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97471E-6 C 0.02691 -0.03083 0.05452 -0.06136 0.07934 -0.05612 C 0.10399 -0.05026 0.12847 0.03084 0.1467 0.03269 C 0.16511 0.03454 0.17327 -0.04193 0.18958 -0.04656 C 0.20642 -0.05118 0.22865 0.00555 0.24462 0.00463 C 0.26129 0.0037 0.27396 -0.05118 0.28802 -0.05118 C 0.30208 -0.05118 0.31771 0.00093 0.3309 0.00463 C 0.34462 0.00864 0.35261 -0.02096 0.36823 -0.02806 C 0.38333 -0.03515 0.41597 -0.03638 0.42379 -0.03731 " pathEditMode="relative" rAng="0" ptsTypes="aaaaaaaaA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81" y="-1357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29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1" grpId="1"/>
      <p:bldP spid="27" grpId="0"/>
      <p:bldP spid="28" grpId="0"/>
      <p:bldP spid="33" grpId="0" animBg="1"/>
      <p:bldP spid="3" grpId="0"/>
      <p:bldP spid="29" grpId="0"/>
      <p:bldP spid="32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26649" y="309030"/>
            <a:ext cx="60486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CC0000"/>
                </a:solidFill>
                <a:latin typeface="Calibri" pitchFamily="34" charset="0"/>
                <a:cs typeface="Calibri" pitchFamily="34" charset="0"/>
              </a:rPr>
              <a:t>Искусственная радиоактивность</a:t>
            </a:r>
            <a:r>
              <a:rPr lang="ru-RU" sz="3200" b="1" dirty="0" smtClean="0">
                <a:solidFill>
                  <a:srgbClr val="CC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3200" dirty="0" smtClean="0">
                <a:latin typeface="Calibri" pitchFamily="34" charset="0"/>
                <a:cs typeface="Calibri" pitchFamily="34" charset="0"/>
              </a:rPr>
              <a:t> </a:t>
            </a:r>
            <a:endParaRPr lang="ru-RU" sz="3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52527" y="1873356"/>
            <a:ext cx="17283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Например:</a:t>
            </a:r>
            <a:endParaRPr lang="ru-RU" sz="24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3163694" y="2380153"/>
                <a:ext cx="4906023" cy="6968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sz="3200" i="1" smtClean="0">
                              <a:solidFill>
                                <a:srgbClr val="003366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sz="3200" b="0" i="1" smtClean="0">
                              <a:solidFill>
                                <a:srgbClr val="003366"/>
                              </a:solidFill>
                              <a:latin typeface="Cambria Math"/>
                            </a:rPr>
                            <m:t>13</m:t>
                          </m:r>
                        </m:sub>
                        <m:sup>
                          <m:r>
                            <a:rPr lang="en-US" sz="3200" b="0" i="1" smtClean="0">
                              <a:solidFill>
                                <a:srgbClr val="003366"/>
                              </a:solidFill>
                              <a:latin typeface="Cambria Math"/>
                            </a:rPr>
                            <m:t>27</m:t>
                          </m:r>
                        </m:sup>
                        <m:e>
                          <m:r>
                            <a:rPr lang="en-US" sz="3200" b="0" i="1" smtClean="0">
                              <a:solidFill>
                                <a:srgbClr val="003366"/>
                              </a:solidFill>
                              <a:latin typeface="Cambria Math"/>
                            </a:rPr>
                            <m:t>𝐴𝑙</m:t>
                          </m:r>
                          <m:r>
                            <a:rPr lang="en-US" sz="3200" b="0" i="1" smtClean="0">
                              <a:solidFill>
                                <a:srgbClr val="003366"/>
                              </a:solidFill>
                              <a:latin typeface="Cambria Math"/>
                            </a:rPr>
                            <m:t>+</m:t>
                          </m:r>
                          <m:sPre>
                            <m:sPrePr>
                              <m:ctrlPr>
                                <a:rPr lang="en-US" sz="3200" b="0" i="1" smtClean="0">
                                  <a:solidFill>
                                    <a:srgbClr val="003366"/>
                                  </a:solidFill>
                                  <a:latin typeface="Cambria Math"/>
                                </a:rPr>
                              </m:ctrlPr>
                            </m:sPrePr>
                            <m:sub>
                              <m:r>
                                <a:rPr lang="ru-RU" sz="3200" b="0" i="1" smtClean="0">
                                  <a:solidFill>
                                    <a:srgbClr val="003366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ru-RU" sz="3200" b="0" i="1" smtClean="0">
                                  <a:solidFill>
                                    <a:srgbClr val="003366"/>
                                  </a:solidFill>
                                  <a:latin typeface="Cambria Math"/>
                                </a:rPr>
                                <m:t>4</m:t>
                              </m:r>
                            </m:sup>
                            <m:e>
                              <m:r>
                                <a:rPr lang="en-US" sz="3200" b="0" i="1" smtClean="0">
                                  <a:solidFill>
                                    <a:srgbClr val="003366"/>
                                  </a:solidFill>
                                  <a:latin typeface="Cambria Math"/>
                                </a:rPr>
                                <m:t>𝐻𝑒</m:t>
                              </m:r>
                            </m:e>
                          </m:sPre>
                          <m:r>
                            <a:rPr lang="ru-RU" sz="3200" i="1" smtClean="0">
                              <a:solidFill>
                                <a:srgbClr val="003366"/>
                              </a:solidFill>
                              <a:latin typeface="Cambria Math"/>
                              <a:ea typeface="Cambria Math"/>
                            </a:rPr>
                            <m:t>→</m:t>
                          </m:r>
                          <m:sSup>
                            <m:sSupPr>
                              <m:ctrlPr>
                                <a:rPr lang="ru-RU" sz="3200" i="1" smtClean="0">
                                  <a:solidFill>
                                    <a:srgbClr val="003366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ru-RU" sz="3200" i="1" smtClean="0">
                                      <a:solidFill>
                                        <a:srgbClr val="003366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sPre>
                                    <m:sPrePr>
                                      <m:ctrlPr>
                                        <a:rPr lang="ru-RU" sz="3200" i="1" smtClean="0">
                                          <a:solidFill>
                                            <a:srgbClr val="003366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PrePr>
                                    <m:sub>
                                      <m:r>
                                        <a:rPr lang="en-US" sz="3200" b="0" i="1" smtClean="0">
                                          <a:solidFill>
                                            <a:srgbClr val="003366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15</m:t>
                                      </m:r>
                                    </m:sub>
                                    <m:sup>
                                      <m:r>
                                        <a:rPr lang="en-US" sz="3200" b="0" i="1" smtClean="0">
                                          <a:solidFill>
                                            <a:srgbClr val="003366"/>
                                          </a:solidFill>
                                          <a:latin typeface="Cambria Math"/>
                                        </a:rPr>
                                        <m:t>30</m:t>
                                      </m:r>
                                    </m:sup>
                                    <m:e>
                                      <m:r>
                                        <a:rPr lang="en-US" sz="3200" b="0" i="1" smtClean="0">
                                          <a:solidFill>
                                            <a:srgbClr val="003366"/>
                                          </a:solidFill>
                                          <a:latin typeface="Cambria Math"/>
                                        </a:rPr>
                                        <m:t>𝑃</m:t>
                                      </m:r>
                                    </m:e>
                                  </m:sPre>
                                </m:e>
                              </m:d>
                            </m:e>
                            <m:sup>
                              <m:r>
                                <a:rPr lang="en-US" sz="3200" b="0" i="1" smtClean="0">
                                  <a:solidFill>
                                    <a:srgbClr val="003366"/>
                                  </a:solidFill>
                                  <a:latin typeface="Cambria Math"/>
                                  <a:ea typeface="Cambria Math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3200" b="0" i="1" smtClean="0">
                              <a:solidFill>
                                <a:srgbClr val="003366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  <m:sPre>
                            <m:sPrePr>
                              <m:ctrlPr>
                                <a:rPr lang="en-US" sz="3200" b="0" i="1" smtClean="0">
                                  <a:solidFill>
                                    <a:srgbClr val="003366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PrePr>
                            <m:sub>
                              <m:r>
                                <a:rPr lang="en-US" sz="3200" b="0" i="1" smtClean="0">
                                  <a:solidFill>
                                    <a:srgbClr val="003366"/>
                                  </a:solidFill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3200" b="0" i="1" smtClean="0">
                                  <a:solidFill>
                                    <a:srgbClr val="003366"/>
                                  </a:solidFill>
                                  <a:latin typeface="Cambria Math"/>
                                </a:rPr>
                                <m:t>1</m:t>
                              </m:r>
                            </m:sup>
                            <m:e>
                              <m:r>
                                <a:rPr lang="en-US" sz="3200" b="0" i="1" smtClean="0">
                                  <a:solidFill>
                                    <a:srgbClr val="003366"/>
                                  </a:solidFill>
                                  <a:latin typeface="Cambria Math"/>
                                </a:rPr>
                                <m:t>𝑛</m:t>
                              </m:r>
                            </m:e>
                          </m:sPre>
                        </m:e>
                      </m:sPre>
                    </m:oMath>
                  </m:oMathPara>
                </a14:m>
                <a:endParaRPr lang="ru-RU" sz="3200" dirty="0">
                  <a:solidFill>
                    <a:srgbClr val="003366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694" y="2380153"/>
                <a:ext cx="4906023" cy="696857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>
                <a:off x="6099058" y="2952788"/>
                <a:ext cx="43204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600" i="1" smtClean="0">
                          <a:solidFill>
                            <a:srgbClr val="003366"/>
                          </a:solidFill>
                          <a:latin typeface="Cambria Math"/>
                          <a:ea typeface="Cambria Math"/>
                        </a:rPr>
                        <m:t>↓</m:t>
                      </m:r>
                    </m:oMath>
                  </m:oMathPara>
                </a14:m>
                <a:endParaRPr lang="en-US" sz="3600" dirty="0" smtClean="0">
                  <a:solidFill>
                    <a:srgbClr val="003366"/>
                  </a:solidFill>
                  <a:ea typeface="Cambria Math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9058" y="2952788"/>
                <a:ext cx="432048" cy="646331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Прямоугольник 1"/>
              <p:cNvSpPr/>
              <p:nvPr/>
            </p:nvSpPr>
            <p:spPr>
              <a:xfrm>
                <a:off x="4967437" y="3302371"/>
                <a:ext cx="2695290" cy="5934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sz="3200" i="1">
                              <a:solidFill>
                                <a:srgbClr val="003366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sz="3200" i="1">
                              <a:solidFill>
                                <a:srgbClr val="003366"/>
                              </a:solidFill>
                              <a:latin typeface="Cambria Math"/>
                            </a:rPr>
                            <m:t>1</m:t>
                          </m:r>
                          <m:r>
                            <a:rPr lang="ru-RU" sz="3200" i="1">
                              <a:solidFill>
                                <a:srgbClr val="003366"/>
                              </a:solidFill>
                              <a:latin typeface="Cambria Math"/>
                            </a:rPr>
                            <m:t>4</m:t>
                          </m:r>
                        </m:sub>
                        <m:sup>
                          <m:r>
                            <a:rPr lang="en-US" sz="3200" i="1">
                              <a:solidFill>
                                <a:srgbClr val="003366"/>
                              </a:solidFill>
                              <a:latin typeface="Cambria Math"/>
                            </a:rPr>
                            <m:t>30</m:t>
                          </m:r>
                        </m:sup>
                        <m:e>
                          <m:r>
                            <a:rPr lang="en-US" sz="3200" i="1">
                              <a:solidFill>
                                <a:srgbClr val="003366"/>
                              </a:solidFill>
                              <a:latin typeface="Cambria Math"/>
                            </a:rPr>
                            <m:t>𝑆𝑖</m:t>
                          </m:r>
                          <m:r>
                            <a:rPr lang="en-US" sz="3200" i="1">
                              <a:solidFill>
                                <a:srgbClr val="003366"/>
                              </a:solidFill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3200" i="1">
                                  <a:solidFill>
                                    <a:srgbClr val="003366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solidFill>
                                    <a:srgbClr val="003366"/>
                                  </a:solidFill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3200" i="1">
                                  <a:solidFill>
                                    <a:srgbClr val="003366"/>
                                  </a:solidFill>
                                  <a:latin typeface="Cambria Math"/>
                                </a:rPr>
                                <m:t>+</m:t>
                              </m:r>
                            </m:sup>
                          </m:sSup>
                          <m:r>
                            <a:rPr lang="en-US" sz="3200" i="1">
                              <a:solidFill>
                                <a:srgbClr val="003366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sz="3200" i="1">
                              <a:solidFill>
                                <a:srgbClr val="003366"/>
                              </a:solidFill>
                              <a:latin typeface="Cambria Math"/>
                            </a:rPr>
                            <m:t>𝑣</m:t>
                          </m:r>
                        </m:e>
                      </m:sPre>
                    </m:oMath>
                  </m:oMathPara>
                </a14:m>
                <a:endParaRPr lang="ru-RU" sz="3200" dirty="0"/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7437" y="3302371"/>
                <a:ext cx="2695290" cy="593496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2054" y="292387"/>
            <a:ext cx="1368152" cy="18844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9026" y="2680905"/>
            <a:ext cx="1431180" cy="18425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292014" y="2176849"/>
            <a:ext cx="20882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Calibri" pitchFamily="34" charset="0"/>
                <a:cs typeface="Calibri" pitchFamily="34" charset="0"/>
              </a:rPr>
              <a:t>Фредерик </a:t>
            </a:r>
            <a:r>
              <a:rPr lang="ru-RU" sz="1200" b="1" dirty="0" err="1">
                <a:latin typeface="Calibri" pitchFamily="34" charset="0"/>
                <a:cs typeface="Calibri" pitchFamily="34" charset="0"/>
              </a:rPr>
              <a:t>Жолио</a:t>
            </a:r>
            <a:r>
              <a:rPr lang="ru-RU" sz="1200" b="1" dirty="0">
                <a:latin typeface="Calibri" pitchFamily="34" charset="0"/>
                <a:cs typeface="Calibri" pitchFamily="34" charset="0"/>
              </a:rPr>
              <a:t>-Кюри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 </a:t>
            </a:r>
            <a:endParaRPr lang="en-US" sz="1200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1200" dirty="0" smtClean="0">
                <a:latin typeface="Calibri" pitchFamily="34" charset="0"/>
                <a:cs typeface="Calibri" pitchFamily="34" charset="0"/>
              </a:rPr>
              <a:t>19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.03.</a:t>
            </a:r>
            <a:r>
              <a:rPr lang="ru-RU" sz="1200" dirty="0" smtClean="0">
                <a:latin typeface="Calibri" pitchFamily="34" charset="0"/>
                <a:cs typeface="Calibri" pitchFamily="34" charset="0"/>
              </a:rPr>
              <a:t>1900 —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 </a:t>
            </a:r>
            <a:r>
              <a:rPr lang="ru-RU" sz="1200" dirty="0" smtClean="0">
                <a:latin typeface="Calibri" pitchFamily="34" charset="0"/>
                <a:cs typeface="Calibri" pitchFamily="34" charset="0"/>
              </a:rPr>
              <a:t>14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.08.</a:t>
            </a:r>
            <a:r>
              <a:rPr lang="ru-RU" sz="1200" dirty="0" smtClean="0">
                <a:latin typeface="Calibri" pitchFamily="34" charset="0"/>
                <a:cs typeface="Calibri" pitchFamily="34" charset="0"/>
              </a:rPr>
              <a:t>1958</a:t>
            </a:r>
            <a:endParaRPr lang="ru-RU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6029" y="4523496"/>
            <a:ext cx="1800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Calibri" pitchFamily="34" charset="0"/>
                <a:cs typeface="Calibri" pitchFamily="34" charset="0"/>
              </a:rPr>
              <a:t>Ирен </a:t>
            </a:r>
            <a:r>
              <a:rPr lang="ru-RU" sz="1200" b="1" dirty="0" err="1">
                <a:latin typeface="Calibri" pitchFamily="34" charset="0"/>
                <a:cs typeface="Calibri" pitchFamily="34" charset="0"/>
              </a:rPr>
              <a:t>Жолио</a:t>
            </a:r>
            <a:r>
              <a:rPr lang="ru-RU" sz="1200" b="1" dirty="0">
                <a:latin typeface="Calibri" pitchFamily="34" charset="0"/>
                <a:cs typeface="Calibri" pitchFamily="34" charset="0"/>
              </a:rPr>
              <a:t>-Кюри</a:t>
            </a:r>
            <a:endParaRPr lang="ru-RU" sz="1200" dirty="0">
              <a:latin typeface="Calibri" pitchFamily="34" charset="0"/>
              <a:cs typeface="Calibri" pitchFamily="34" charset="0"/>
            </a:endParaRPr>
          </a:p>
          <a:p>
            <a:r>
              <a:rPr lang="ru-RU" sz="1200" dirty="0" smtClean="0">
                <a:latin typeface="Calibri" pitchFamily="34" charset="0"/>
                <a:cs typeface="Calibri" pitchFamily="34" charset="0"/>
              </a:rPr>
              <a:t>12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.09.</a:t>
            </a:r>
            <a:r>
              <a:rPr lang="ru-RU" sz="1200" dirty="0" smtClean="0">
                <a:latin typeface="Calibri" pitchFamily="34" charset="0"/>
                <a:cs typeface="Calibri" pitchFamily="34" charset="0"/>
              </a:rPr>
              <a:t>1897 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— </a:t>
            </a:r>
            <a:r>
              <a:rPr lang="ru-RU" sz="1200" dirty="0" smtClean="0">
                <a:latin typeface="Calibri" pitchFamily="34" charset="0"/>
                <a:cs typeface="Calibri" pitchFamily="34" charset="0"/>
              </a:rPr>
              <a:t>17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.03.</a:t>
            </a:r>
            <a:r>
              <a:rPr lang="ru-RU" sz="1200" dirty="0" smtClean="0">
                <a:latin typeface="Calibri" pitchFamily="34" charset="0"/>
                <a:cs typeface="Calibri" pitchFamily="34" charset="0"/>
              </a:rPr>
              <a:t>1956</a:t>
            </a:r>
            <a:endParaRPr lang="ru-RU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775354" y="720540"/>
            <a:ext cx="60486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Calibri" pitchFamily="34" charset="0"/>
                <a:cs typeface="Calibri" pitchFamily="34" charset="0"/>
              </a:rPr>
              <a:t>это распад изотопов, полученных в результате ядерных реакций.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83266" y="11658"/>
            <a:ext cx="5565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Calibri" pitchFamily="34" charset="0"/>
                <a:cs typeface="Calibri" pitchFamily="34" charset="0"/>
              </a:rPr>
              <a:t>—</a:t>
            </a:r>
            <a:endParaRPr lang="ru-RU" sz="32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1364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8" grpId="0" animBg="1"/>
      <p:bldP spid="2" grpId="0" animBg="1"/>
      <p:bldP spid="3" grpId="0"/>
      <p:bldP spid="10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17767" y="263426"/>
            <a:ext cx="388778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Calibri" pitchFamily="34" charset="0"/>
                <a:cs typeface="Calibri" pitchFamily="34" charset="0"/>
              </a:rPr>
              <a:t>Радиоактивность </a:t>
            </a:r>
            <a:r>
              <a:rPr lang="ru-RU" dirty="0">
                <a:latin typeface="Calibri" pitchFamily="34" charset="0"/>
                <a:cs typeface="Calibri" pitchFamily="34" charset="0"/>
              </a:rPr>
              <a:t>—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это явление </a:t>
            </a:r>
            <a:r>
              <a:rPr lang="ru-RU" dirty="0" err="1" smtClean="0">
                <a:latin typeface="Calibri" pitchFamily="34" charset="0"/>
                <a:cs typeface="Calibri" pitchFamily="34" charset="0"/>
              </a:rPr>
              <a:t>са-мопроизвольного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превращения </a:t>
            </a:r>
            <a:r>
              <a:rPr lang="ru-RU" dirty="0" err="1" smtClean="0">
                <a:latin typeface="Calibri" pitchFamily="34" charset="0"/>
                <a:cs typeface="Calibri" pitchFamily="34" charset="0"/>
              </a:rPr>
              <a:t>неус-тойчивого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изотопа одного </a:t>
            </a:r>
            <a:r>
              <a:rPr lang="ru-RU" dirty="0" err="1" smtClean="0">
                <a:latin typeface="Calibri" pitchFamily="34" charset="0"/>
                <a:cs typeface="Calibri" pitchFamily="34" charset="0"/>
              </a:rPr>
              <a:t>химичес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-кого </a:t>
            </a:r>
            <a:r>
              <a:rPr lang="ru-RU" dirty="0">
                <a:latin typeface="Calibri" pitchFamily="34" charset="0"/>
                <a:cs typeface="Calibri" pitchFamily="34" charset="0"/>
              </a:rPr>
              <a:t>эле­мента в изотоп другого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эле-мента</a:t>
            </a:r>
            <a:r>
              <a:rPr lang="ru-RU" dirty="0">
                <a:latin typeface="Calibri" pitchFamily="34" charset="0"/>
                <a:cs typeface="Calibri" pitchFamily="34" charset="0"/>
              </a:rPr>
              <a:t>,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сопровождающееся </a:t>
            </a:r>
            <a:r>
              <a:rPr lang="ru-RU" dirty="0" err="1" smtClean="0">
                <a:latin typeface="Calibri" pitchFamily="34" charset="0"/>
                <a:cs typeface="Calibri" pitchFamily="34" charset="0"/>
              </a:rPr>
              <a:t>испуска-нием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dirty="0">
                <a:latin typeface="Calibri" pitchFamily="34" charset="0"/>
                <a:cs typeface="Calibri" pitchFamily="34" charset="0"/>
              </a:rPr>
              <a:t>частиц,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обладающих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большой проникающей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способ­ностью.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82397" y="78741"/>
            <a:ext cx="1719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 smtClean="0"/>
              <a:t>Положительно</a:t>
            </a:r>
          </a:p>
          <a:p>
            <a:pPr algn="ctr"/>
            <a:r>
              <a:rPr lang="ru-RU" sz="1600" dirty="0" smtClean="0"/>
              <a:t>заряженное </a:t>
            </a:r>
            <a:r>
              <a:rPr lang="ru-RU" sz="1600" dirty="0"/>
              <a:t>ядро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2898" y="1955604"/>
            <a:ext cx="11362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/>
              <a:t>Электроны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0741" y="380625"/>
            <a:ext cx="2642851" cy="2275217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 flipH="1">
            <a:off x="2402167" y="627534"/>
            <a:ext cx="657665" cy="95473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4" idx="3"/>
          </p:cNvCxnSpPr>
          <p:nvPr/>
        </p:nvCxnSpPr>
        <p:spPr>
          <a:xfrm flipV="1">
            <a:off x="1209171" y="843558"/>
            <a:ext cx="770541" cy="1281323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4" idx="3"/>
          </p:cNvCxnSpPr>
          <p:nvPr/>
        </p:nvCxnSpPr>
        <p:spPr>
          <a:xfrm flipV="1">
            <a:off x="1209171" y="1518233"/>
            <a:ext cx="1994677" cy="606648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4" idx="3"/>
          </p:cNvCxnSpPr>
          <p:nvPr/>
        </p:nvCxnSpPr>
        <p:spPr>
          <a:xfrm>
            <a:off x="1209171" y="2124881"/>
            <a:ext cx="698533" cy="0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Rectangle 4"/>
              <p:cNvSpPr>
                <a:spLocks noChangeArrowheads="1"/>
              </p:cNvSpPr>
              <p:nvPr/>
            </p:nvSpPr>
            <p:spPr bwMode="auto">
              <a:xfrm>
                <a:off x="4917766" y="2427734"/>
                <a:ext cx="3887787" cy="6488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R="0" lvl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b="1" normalizeH="0" baseline="0" dirty="0" smtClean="0">
                    <a:latin typeface="Calibri" pitchFamily="34" charset="0"/>
                    <a:ea typeface="Calibri" pitchFamily="34" charset="0"/>
                    <a:cs typeface="Calibri" pitchFamily="34" charset="0"/>
                  </a:rPr>
                  <a:t>Альфа-распад</a:t>
                </a:r>
                <a:r>
                  <a:rPr kumimoji="0" lang="ru-RU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latin typeface="Calibri" pitchFamily="34" charset="0"/>
                    <a:ea typeface="Calibri" pitchFamily="34" charset="0"/>
                    <a:cs typeface="Calibri" pitchFamily="34" charset="0"/>
                  </a:rPr>
                  <a:t> характеризуется вылетом ядра атома гелия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kumimoji="0" lang="ru-RU" i="1" cap="none" normalizeH="0" baseline="0" smtClean="0">
                            <a:ln>
                              <a:noFill/>
                            </a:ln>
                            <a:solidFill>
                              <a:srgbClr val="003366"/>
                            </a:solidFill>
                            <a:latin typeface="Cambria Math"/>
                            <a:cs typeface="Calibri" pitchFamily="34" charset="0"/>
                          </a:rPr>
                        </m:ctrlPr>
                      </m:sPrePr>
                      <m:sub>
                        <m:r>
                          <a:rPr kumimoji="0" lang="ru-RU" b="0" i="1" cap="none" normalizeH="0" baseline="0" smtClean="0">
                            <a:ln>
                              <a:noFill/>
                            </a:ln>
                            <a:solidFill>
                              <a:srgbClr val="003366"/>
                            </a:solidFill>
                            <a:latin typeface="Cambria Math"/>
                            <a:cs typeface="Calibri" pitchFamily="34" charset="0"/>
                          </a:rPr>
                          <m:t>2</m:t>
                        </m:r>
                      </m:sub>
                      <m:sup>
                        <m:r>
                          <a:rPr lang="ru-RU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4</m:t>
                        </m:r>
                      </m:sup>
                      <m:e>
                        <m:r>
                          <a:rPr lang="en-US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𝐻𝑒</m:t>
                        </m:r>
                      </m:e>
                    </m:sPre>
                  </m:oMath>
                </a14:m>
                <a:r>
                  <a:rPr kumimoji="0" lang="ru-RU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latin typeface="Calibri" pitchFamily="34" charset="0"/>
                    <a:cs typeface="Calibri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17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17766" y="2427734"/>
                <a:ext cx="3887787" cy="648896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413" t="-3738" b="-1495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Прямоугольник 17"/>
          <p:cNvSpPr/>
          <p:nvPr/>
        </p:nvSpPr>
        <p:spPr>
          <a:xfrm>
            <a:off x="4898256" y="3266219"/>
            <a:ext cx="4039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Calibri" pitchFamily="34" charset="0"/>
                <a:cs typeface="Calibri" pitchFamily="34" charset="0"/>
              </a:rPr>
              <a:t>Бета-распад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dirty="0">
                <a:latin typeface="Calibri" pitchFamily="34" charset="0"/>
                <a:cs typeface="Calibri" pitchFamily="34" charset="0"/>
              </a:rPr>
              <a:t>состоит в том, что ядра самопроизвольно испускают электрон.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917766" y="4063124"/>
            <a:ext cx="39309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Calibri" pitchFamily="34" charset="0"/>
                <a:cs typeface="Calibri" pitchFamily="34" charset="0"/>
              </a:rPr>
              <a:t>Гамма-излучение</a:t>
            </a:r>
            <a:r>
              <a:rPr lang="ru-RU" dirty="0" smtClean="0">
                <a:solidFill>
                  <a:srgbClr val="CC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—</a:t>
            </a:r>
            <a:r>
              <a:rPr lang="ru-RU" dirty="0" smtClean="0">
                <a:solidFill>
                  <a:srgbClr val="CC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поток </a:t>
            </a:r>
            <a:r>
              <a:rPr lang="el-GR" dirty="0" smtClean="0">
                <a:latin typeface="Calibri" pitchFamily="34" charset="0"/>
                <a:cs typeface="Calibri" pitchFamily="34" charset="0"/>
              </a:rPr>
              <a:t>γ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-квантов. </a:t>
            </a:r>
            <a:endParaRPr lang="ru-RU" u="sng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2578100"/>
            <a:ext cx="3887788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87029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17" grpId="0" animBg="1"/>
      <p:bldP spid="18" grpId="0"/>
      <p:bldP spid="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c3a4eefb9a9e4ef2ade2239bf3bc9daba7fc3bc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270</Words>
  <Application>Microsoft Office PowerPoint</Application>
  <PresentationFormat>Экран (16:9)</PresentationFormat>
  <Paragraphs>69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SPecialiST RePack, Sanbuild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motya</dc:creator>
  <cp:lastModifiedBy>User</cp:lastModifiedBy>
  <cp:revision>40</cp:revision>
  <dcterms:created xsi:type="dcterms:W3CDTF">2014-02-26T04:39:36Z</dcterms:created>
  <dcterms:modified xsi:type="dcterms:W3CDTF">2016-09-28T17:01:01Z</dcterms:modified>
</cp:coreProperties>
</file>